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Lst>
  <p:sldIdLst>
    <p:sldId id="256" r:id="rId3"/>
    <p:sldId id="311" r:id="rId4"/>
    <p:sldId id="312" r:id="rId5"/>
    <p:sldId id="313" r:id="rId6"/>
    <p:sldId id="314" r:id="rId7"/>
    <p:sldId id="315" r:id="rId8"/>
    <p:sldId id="31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143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400257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576739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81026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2503005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393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430234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361804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4177477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3218644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79553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657339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41535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821895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12/10/2021</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750868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477458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83713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491862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62574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60268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05379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12/10/2021</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3992663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12/10/2021</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2741127014"/>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12/10/2021</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3630927882"/>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37D505C3-540C-4E1B-AFF5-74A9D9BD3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Colored Pencils in a holder">
            <a:extLst>
              <a:ext uri="{FF2B5EF4-FFF2-40B4-BE49-F238E27FC236}">
                <a16:creationId xmlns:a16="http://schemas.microsoft.com/office/drawing/2014/main" id="{2392F48F-0EAF-4983-A2CA-8409084AEA77}"/>
              </a:ext>
            </a:extLst>
          </p:cNvPr>
          <p:cNvPicPr>
            <a:picLocks noChangeAspect="1"/>
          </p:cNvPicPr>
          <p:nvPr/>
        </p:nvPicPr>
        <p:blipFill rotWithShape="1">
          <a:blip r:embed="rId2"/>
          <a:srcRect t="11721" b="4010"/>
          <a:stretch/>
        </p:blipFill>
        <p:spPr>
          <a:xfrm>
            <a:off x="20" y="10"/>
            <a:ext cx="12191980" cy="6857990"/>
          </a:xfrm>
          <a:prstGeom prst="rect">
            <a:avLst/>
          </a:prstGeom>
        </p:spPr>
      </p:pic>
      <p:sp>
        <p:nvSpPr>
          <p:cNvPr id="32" name="Freeform: Shape 31">
            <a:extLst>
              <a:ext uri="{FF2B5EF4-FFF2-40B4-BE49-F238E27FC236}">
                <a16:creationId xmlns:a16="http://schemas.microsoft.com/office/drawing/2014/main" id="{C5C14909-AFB2-4E07-A65C-633954901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1127553" y="-1127553"/>
            <a:ext cx="6858000" cy="9113106"/>
          </a:xfrm>
          <a:custGeom>
            <a:avLst/>
            <a:gdLst>
              <a:gd name="connsiteX0" fmla="*/ 0 w 6858000"/>
              <a:gd name="connsiteY0" fmla="*/ 7143270 h 9113106"/>
              <a:gd name="connsiteX1" fmla="*/ 0 w 6858000"/>
              <a:gd name="connsiteY1" fmla="*/ 6878623 h 9113106"/>
              <a:gd name="connsiteX2" fmla="*/ 1 w 6858000"/>
              <a:gd name="connsiteY2" fmla="*/ 6878623 h 9113106"/>
              <a:gd name="connsiteX3" fmla="*/ 0 w 6858000"/>
              <a:gd name="connsiteY3" fmla="*/ 4319945 h 9113106"/>
              <a:gd name="connsiteX4" fmla="*/ 1 w 6858000"/>
              <a:gd name="connsiteY4" fmla="*/ 4319945 h 9113106"/>
              <a:gd name="connsiteX5" fmla="*/ 1 w 6858000"/>
              <a:gd name="connsiteY5" fmla="*/ 13542 h 9113106"/>
              <a:gd name="connsiteX6" fmla="*/ 0 w 6858000"/>
              <a:gd name="connsiteY6" fmla="*/ 13540 h 9113106"/>
              <a:gd name="connsiteX7" fmla="*/ 0 w 6858000"/>
              <a:gd name="connsiteY7" fmla="*/ 0 h 9113106"/>
              <a:gd name="connsiteX8" fmla="*/ 6858000 w 6858000"/>
              <a:gd name="connsiteY8" fmla="*/ 6010591 h 9113106"/>
              <a:gd name="connsiteX9" fmla="*/ 6858000 w 6858000"/>
              <a:gd name="connsiteY9" fmla="*/ 3794798 h 9113106"/>
              <a:gd name="connsiteX10" fmla="*/ 6858000 w 6858000"/>
              <a:gd name="connsiteY10" fmla="*/ 3794798 h 9113106"/>
              <a:gd name="connsiteX11" fmla="*/ 6858000 w 6858000"/>
              <a:gd name="connsiteY11" fmla="*/ 3837120 h 9113106"/>
              <a:gd name="connsiteX12" fmla="*/ 6858000 w 6858000"/>
              <a:gd name="connsiteY12" fmla="*/ 6838049 h 9113106"/>
              <a:gd name="connsiteX13" fmla="*/ 6858000 w 6858000"/>
              <a:gd name="connsiteY13" fmla="*/ 9113106 h 9113106"/>
              <a:gd name="connsiteX14" fmla="*/ 1 w 6858000"/>
              <a:gd name="connsiteY14" fmla="*/ 9113106 h 9113106"/>
              <a:gd name="connsiteX15" fmla="*/ 1 w 6858000"/>
              <a:gd name="connsiteY15" fmla="*/ 7143270 h 9113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858000" h="9113106">
                <a:moveTo>
                  <a:pt x="0" y="7143270"/>
                </a:moveTo>
                <a:lnTo>
                  <a:pt x="0" y="6878623"/>
                </a:lnTo>
                <a:lnTo>
                  <a:pt x="1" y="6878623"/>
                </a:lnTo>
                <a:lnTo>
                  <a:pt x="0" y="4319945"/>
                </a:lnTo>
                <a:lnTo>
                  <a:pt x="1" y="4319945"/>
                </a:lnTo>
                <a:lnTo>
                  <a:pt x="1" y="13542"/>
                </a:lnTo>
                <a:lnTo>
                  <a:pt x="0" y="13540"/>
                </a:lnTo>
                <a:lnTo>
                  <a:pt x="0" y="0"/>
                </a:lnTo>
                <a:lnTo>
                  <a:pt x="6858000" y="6010591"/>
                </a:lnTo>
                <a:lnTo>
                  <a:pt x="6858000" y="3794798"/>
                </a:lnTo>
                <a:lnTo>
                  <a:pt x="6858000" y="3794798"/>
                </a:lnTo>
                <a:lnTo>
                  <a:pt x="6858000" y="3837120"/>
                </a:lnTo>
                <a:lnTo>
                  <a:pt x="6858000" y="6838049"/>
                </a:lnTo>
                <a:lnTo>
                  <a:pt x="6858000" y="9113106"/>
                </a:lnTo>
                <a:lnTo>
                  <a:pt x="1" y="9113106"/>
                </a:lnTo>
                <a:lnTo>
                  <a:pt x="1" y="7143270"/>
                </a:lnTo>
                <a:close/>
              </a:path>
            </a:pathLst>
          </a:cu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33">
            <a:extLst>
              <a:ext uri="{FF2B5EF4-FFF2-40B4-BE49-F238E27FC236}">
                <a16:creationId xmlns:a16="http://schemas.microsoft.com/office/drawing/2014/main" id="{5BC4B016-0848-4634-83F9-FBC4C80CA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rgbClr val="00000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EC4FFC8-DF81-4295-A32A-4DDFD3C9CC75}"/>
              </a:ext>
            </a:extLst>
          </p:cNvPr>
          <p:cNvSpPr>
            <a:spLocks noGrp="1"/>
          </p:cNvSpPr>
          <p:nvPr>
            <p:ph type="ctrTitle"/>
          </p:nvPr>
        </p:nvSpPr>
        <p:spPr>
          <a:xfrm>
            <a:off x="1143001" y="1181101"/>
            <a:ext cx="4953000" cy="2247899"/>
          </a:xfrm>
        </p:spPr>
        <p:txBody>
          <a:bodyPr>
            <a:noAutofit/>
          </a:bodyPr>
          <a:lstStyle/>
          <a:p>
            <a:r>
              <a:rPr lang="en-US" sz="8000" dirty="0">
                <a:solidFill>
                  <a:srgbClr val="FFFFFF"/>
                </a:solidFill>
                <a:latin typeface="Times New Roman" panose="02020603050405020304" pitchFamily="18" charset="0"/>
                <a:cs typeface="Times New Roman" panose="02020603050405020304" pitchFamily="18" charset="0"/>
              </a:rPr>
              <a:t>ÔN TẬP HỌC KÌ I</a:t>
            </a:r>
          </a:p>
        </p:txBody>
      </p:sp>
    </p:spTree>
    <p:extLst>
      <p:ext uri="{BB962C8B-B14F-4D97-AF65-F5344CB8AC3E}">
        <p14:creationId xmlns:p14="http://schemas.microsoft.com/office/powerpoint/2010/main" val="406110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5" name="TextBox 4">
            <a:extLst>
              <a:ext uri="{FF2B5EF4-FFF2-40B4-BE49-F238E27FC236}">
                <a16:creationId xmlns:a16="http://schemas.microsoft.com/office/drawing/2014/main" id="{72789B19-7BB4-47E7-BFB8-33B4D8F69463}"/>
              </a:ext>
            </a:extLst>
          </p:cNvPr>
          <p:cNvSpPr txBox="1"/>
          <p:nvPr/>
        </p:nvSpPr>
        <p:spPr>
          <a:xfrm>
            <a:off x="2374706" y="95531"/>
            <a:ext cx="3489278" cy="646331"/>
          </a:xfrm>
          <a:prstGeom prst="rect">
            <a:avLst/>
          </a:prstGeom>
          <a:noFill/>
        </p:spPr>
        <p:txBody>
          <a:bodyPr wrap="square" rtlCol="0">
            <a:spAutoFit/>
          </a:bodyPr>
          <a:lstStyle/>
          <a:p>
            <a:r>
              <a:rPr lang="vi-VN"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I.ĐỌC HIỂU</a:t>
            </a:r>
            <a:r>
              <a:rPr lang="en-US"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(3.0 </a:t>
            </a:r>
            <a:r>
              <a:rPr lang="en-US" sz="1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rgbClr val="0070C0"/>
              </a:solidFill>
            </a:endParaRPr>
          </a:p>
        </p:txBody>
      </p:sp>
      <p:sp>
        <p:nvSpPr>
          <p:cNvPr id="6" name="TextBox 5">
            <a:extLst>
              <a:ext uri="{FF2B5EF4-FFF2-40B4-BE49-F238E27FC236}">
                <a16:creationId xmlns:a16="http://schemas.microsoft.com/office/drawing/2014/main" id="{066FAE01-3922-4F9E-A8BB-7141FFC88A98}"/>
              </a:ext>
            </a:extLst>
          </p:cNvPr>
          <p:cNvSpPr txBox="1"/>
          <p:nvPr/>
        </p:nvSpPr>
        <p:spPr>
          <a:xfrm>
            <a:off x="2374708" y="455258"/>
            <a:ext cx="4763069" cy="646331"/>
          </a:xfrm>
          <a:prstGeom prst="rect">
            <a:avLst/>
          </a:prstGeom>
          <a:noFill/>
        </p:spPr>
        <p:txBody>
          <a:bodyPr wrap="square" rtlCol="0">
            <a:spAutoFit/>
          </a:bodyPr>
          <a:lstStyle/>
          <a:p>
            <a:r>
              <a:rPr lang="vi-VN"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Đọc </a:t>
            </a:r>
            <a:r>
              <a:rPr lang="en-US" sz="1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vi-VN"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sau</a:t>
            </a: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bg1"/>
              </a:solidFill>
            </a:endParaRPr>
          </a:p>
        </p:txBody>
      </p:sp>
      <p:sp>
        <p:nvSpPr>
          <p:cNvPr id="7" name="TextBox 6">
            <a:extLst>
              <a:ext uri="{FF2B5EF4-FFF2-40B4-BE49-F238E27FC236}">
                <a16:creationId xmlns:a16="http://schemas.microsoft.com/office/drawing/2014/main" id="{0AFB66D3-5E9C-40AD-AA2E-1E1D2D5AC592}"/>
              </a:ext>
            </a:extLst>
          </p:cNvPr>
          <p:cNvSpPr txBox="1"/>
          <p:nvPr/>
        </p:nvSpPr>
        <p:spPr>
          <a:xfrm>
            <a:off x="2524838" y="941693"/>
            <a:ext cx="9066662" cy="5755422"/>
          </a:xfrm>
          <a:prstGeom prst="rect">
            <a:avLst/>
          </a:prstGeom>
          <a:noFill/>
        </p:spPr>
        <p:txBody>
          <a:bodyPr wrap="square" rtlCol="0">
            <a:spAutoFit/>
          </a:bodyPr>
          <a:lstStyle/>
          <a:p>
            <a:pPr indent="457200" algn="just">
              <a:lnSpc>
                <a:spcPts val="1950"/>
              </a:lnSpc>
            </a:pPr>
            <a:r>
              <a:rPr lang="en-US" sz="1800" b="1" i="1" dirty="0" err="1">
                <a:solidFill>
                  <a:srgbClr val="000000"/>
                </a:solidFill>
                <a:effectLst/>
                <a:latin typeface="Times New Roman" panose="02020603050405020304" pitchFamily="18" charset="0"/>
                <a:ea typeface="Times New Roman" panose="02020603050405020304" pitchFamily="18" charset="0"/>
              </a:rPr>
              <a:t>Giặc</a:t>
            </a:r>
            <a:r>
              <a:rPr lang="en-US" sz="1800" b="1" i="1" dirty="0">
                <a:solidFill>
                  <a:srgbClr val="000000"/>
                </a:solidFill>
                <a:effectLst/>
                <a:latin typeface="Times New Roman" panose="02020603050405020304" pitchFamily="18" charset="0"/>
                <a:ea typeface="Times New Roman" panose="02020603050405020304" pitchFamily="18" charset="0"/>
              </a:rPr>
              <a:t> Covid </a:t>
            </a:r>
            <a:r>
              <a:rPr lang="en-US" sz="1800" b="1" i="1" dirty="0" err="1">
                <a:solidFill>
                  <a:srgbClr val="000000"/>
                </a:solidFill>
                <a:effectLst/>
                <a:latin typeface="Times New Roman" panose="02020603050405020304" pitchFamily="18" charset="0"/>
                <a:ea typeface="Times New Roman" panose="02020603050405020304" pitchFamily="18" charset="0"/>
              </a:rPr>
              <a:t>đang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áp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đặt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luật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thấy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rõ</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yếu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ớt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mỏng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manh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nhỏ</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biết</a:t>
            </a:r>
            <a:r>
              <a:rPr lang="en-US" sz="1800" b="1" i="1" dirty="0">
                <a:solidFill>
                  <a:srgbClr val="000000"/>
                </a:solidFill>
                <a:effectLst/>
                <a:latin typeface="Times New Roman" panose="02020603050405020304" pitchFamily="18" charset="0"/>
                <a:ea typeface="Times New Roman" panose="02020603050405020304" pitchFamily="18" charset="0"/>
              </a:rPr>
              <a:t> bao. </a:t>
            </a:r>
            <a:r>
              <a:rPr lang="en-US" sz="1800" b="1" i="1" dirty="0" err="1">
                <a:solidFill>
                  <a:srgbClr val="000000"/>
                </a:solidFill>
                <a:effectLst/>
                <a:latin typeface="Times New Roman" panose="02020603050405020304" pitchFamily="18" charset="0"/>
                <a:ea typeface="Times New Roman" panose="02020603050405020304" pitchFamily="18" charset="0"/>
              </a:rPr>
              <a:t>Trong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cuộc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chiến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này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nếu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muốn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lật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ngược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thế</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cờ</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đẩy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giặc</a:t>
            </a:r>
            <a:r>
              <a:rPr lang="en-US" sz="1800" b="1" i="1" dirty="0">
                <a:solidFill>
                  <a:srgbClr val="000000"/>
                </a:solidFill>
                <a:effectLst/>
                <a:latin typeface="Times New Roman" panose="02020603050405020304" pitchFamily="18" charset="0"/>
                <a:ea typeface="Times New Roman" panose="02020603050405020304" pitchFamily="18" charset="0"/>
              </a:rPr>
              <a:t> virus Covid ra </a:t>
            </a:r>
            <a:r>
              <a:rPr lang="en-US" sz="1800" b="1" i="1" dirty="0" err="1">
                <a:solidFill>
                  <a:srgbClr val="000000"/>
                </a:solidFill>
                <a:effectLst/>
                <a:latin typeface="Times New Roman" panose="02020603050405020304" pitchFamily="18" charset="0"/>
                <a:ea typeface="Times New Roman" panose="02020603050405020304" pitchFamily="18" charset="0"/>
              </a:rPr>
              <a:t>khỏi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thể</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dập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dịch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thành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công</a:t>
            </a:r>
            <a:r>
              <a:rPr lang="en-US" sz="1800" b="1" i="1" dirty="0">
                <a:solidFill>
                  <a:srgbClr val="000000"/>
                </a:solidFill>
                <a:effectLst/>
                <a:latin typeface="Times New Roman" panose="02020603050405020304" pitchFamily="18" charset="0"/>
                <a:ea typeface="Times New Roman" panose="02020603050405020304" pitchFamily="18" charset="0"/>
              </a:rPr>
              <a:t> ở </a:t>
            </a:r>
            <a:r>
              <a:rPr lang="en-US" sz="1800" b="1" i="1" dirty="0" err="1">
                <a:solidFill>
                  <a:srgbClr val="000000"/>
                </a:solidFill>
                <a:effectLst/>
                <a:latin typeface="Times New Roman" panose="02020603050405020304" pitchFamily="18" charset="0"/>
                <a:ea typeface="Times New Roman" panose="02020603050405020304" pitchFamily="18" charset="0"/>
              </a:rPr>
              <a:t>mỗi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thì</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phải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nghĩ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đến</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nghĩ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đến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nhưng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cũng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phải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nghĩ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đến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mọi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Chỉ</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cần</a:t>
            </a:r>
            <a:r>
              <a:rPr lang="en-US" sz="1800" b="1" i="1" dirty="0">
                <a:solidFill>
                  <a:srgbClr val="000000"/>
                </a:solidFill>
                <a:effectLst/>
                <a:latin typeface="Times New Roman" panose="02020603050405020304" pitchFamily="18" charset="0"/>
                <a:ea typeface="Times New Roman" panose="02020603050405020304" pitchFamily="18" charset="0"/>
              </a:rPr>
              <a:t> Covid </a:t>
            </a:r>
            <a:r>
              <a:rPr lang="en-US" sz="1800" b="1" i="1" dirty="0" err="1">
                <a:solidFill>
                  <a:srgbClr val="000000"/>
                </a:solidFill>
                <a:effectLst/>
                <a:latin typeface="Times New Roman" panose="02020603050405020304" pitchFamily="18" charset="0"/>
                <a:ea typeface="Times New Roman" panose="02020603050405020304" pitchFamily="18" charset="0"/>
              </a:rPr>
              <a:t>đục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thủng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phòng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tuyến</a:t>
            </a:r>
            <a:r>
              <a:rPr lang="en-US" sz="1800" b="1" i="1" dirty="0">
                <a:solidFill>
                  <a:srgbClr val="000000"/>
                </a:solidFill>
                <a:effectLst/>
                <a:latin typeface="Times New Roman" panose="02020603050405020304" pitchFamily="18" charset="0"/>
                <a:ea typeface="Times New Roman" panose="02020603050405020304" pitchFamily="18" charset="0"/>
              </a:rPr>
              <a:t> ở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chủ</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quan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vô</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tiếp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xúc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vô</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toàn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thì</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quân</a:t>
            </a:r>
            <a:r>
              <a:rPr lang="en-US" sz="1800" b="1" i="1" dirty="0">
                <a:solidFill>
                  <a:srgbClr val="000000"/>
                </a:solidFill>
                <a:effectLst/>
                <a:latin typeface="Times New Roman" panose="02020603050405020304" pitchFamily="18" charset="0"/>
                <a:ea typeface="Times New Roman" panose="02020603050405020304" pitchFamily="18" charset="0"/>
              </a:rPr>
              <a:t> virus </a:t>
            </a:r>
            <a:r>
              <a:rPr lang="en-US" sz="1800" b="1" i="1" dirty="0" err="1">
                <a:solidFill>
                  <a:srgbClr val="000000"/>
                </a:solidFill>
                <a:effectLst/>
                <a:latin typeface="Times New Roman" panose="02020603050405020304" pitchFamily="18" charset="0"/>
                <a:ea typeface="Times New Roman" panose="02020603050405020304" pitchFamily="18" charset="0"/>
              </a:rPr>
              <a:t>sẽ</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lan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cộng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đồng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Chỉ</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cần</a:t>
            </a:r>
            <a:r>
              <a:rPr lang="en-US" sz="1800" b="1" i="1" dirty="0">
                <a:solidFill>
                  <a:srgbClr val="000000"/>
                </a:solidFill>
                <a:effectLst/>
                <a:latin typeface="Times New Roman" panose="02020603050405020304" pitchFamily="18" charset="0"/>
                <a:ea typeface="Times New Roman" panose="02020603050405020304" pitchFamily="18" charset="0"/>
              </a:rPr>
              <a:t> Covid </a:t>
            </a:r>
            <a:r>
              <a:rPr lang="en-US" sz="1800" b="1" i="1" dirty="0" err="1">
                <a:solidFill>
                  <a:srgbClr val="000000"/>
                </a:solidFill>
                <a:effectLst/>
                <a:latin typeface="Times New Roman" panose="02020603050405020304" pitchFamily="18" charset="0"/>
                <a:ea typeface="Times New Roman" panose="02020603050405020304" pitchFamily="18" charset="0"/>
              </a:rPr>
              <a:t>xâm</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nhập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nhưng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ấy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khác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tỏa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phòng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thì</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dịch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sẽ</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hoành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hành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khắp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hành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tinh</a:t>
            </a:r>
            <a:r>
              <a:rPr lang="en-US" sz="1800" b="1" i="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indent="457200" algn="just">
              <a:lnSpc>
                <a:spcPts val="1950"/>
              </a:lnSpc>
            </a:pPr>
            <a:r>
              <a:rPr lang="en-US" sz="1800" b="1" i="1" dirty="0" err="1">
                <a:solidFill>
                  <a:srgbClr val="000000"/>
                </a:solidFill>
                <a:effectLst/>
                <a:latin typeface="Times New Roman" panose="02020603050405020304" pitchFamily="18" charset="0"/>
                <a:ea typeface="Times New Roman" panose="02020603050405020304" pitchFamily="18" charset="0"/>
              </a:rPr>
              <a:t>Mỗi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hãy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tộc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hãy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nhập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rồi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xây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hủy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diệt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rồi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nuôi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trồng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đối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đầu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đối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nghịch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đối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kháng</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phải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đặt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môi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trường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sinh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của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chung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vạn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vật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voi</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hổ</a:t>
            </a:r>
            <a:r>
              <a:rPr lang="en-US" sz="1800" b="1" i="1" dirty="0">
                <a:solidFill>
                  <a:srgbClr val="000000"/>
                </a:solidFill>
                <a:effectLst/>
                <a:latin typeface="Times New Roman" panose="02020603050405020304" pitchFamily="18" charset="0"/>
                <a:ea typeface="Times New Roman" panose="02020603050405020304" pitchFamily="18" charset="0"/>
              </a:rPr>
              <a:t>, hay con </a:t>
            </a:r>
            <a:r>
              <a:rPr lang="en-US" sz="1800" b="1" i="1" dirty="0" err="1">
                <a:solidFill>
                  <a:srgbClr val="000000"/>
                </a:solidFill>
                <a:effectLst/>
                <a:latin typeface="Times New Roman" panose="02020603050405020304" pitchFamily="18" charset="0"/>
                <a:ea typeface="Times New Roman" panose="02020603050405020304" pitchFamily="18" charset="0"/>
              </a:rPr>
              <a:t>sâu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kiến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côn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trùng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loại</a:t>
            </a:r>
            <a:r>
              <a:rPr lang="en-US" sz="1800" b="1" i="1" dirty="0">
                <a:solidFill>
                  <a:srgbClr val="000000"/>
                </a:solidFill>
                <a:effectLst/>
                <a:latin typeface="Times New Roman" panose="02020603050405020304" pitchFamily="18" charset="0"/>
                <a:ea typeface="Times New Roman" panose="02020603050405020304" pitchFamily="18" charset="0"/>
              </a:rPr>
              <a:t> vi </a:t>
            </a:r>
            <a:r>
              <a:rPr lang="en-US" sz="1800" b="1" i="1" dirty="0" err="1">
                <a:solidFill>
                  <a:srgbClr val="000000"/>
                </a:solidFill>
                <a:effectLst/>
                <a:latin typeface="Times New Roman" panose="02020603050405020304" pitchFamily="18" charset="0"/>
                <a:ea typeface="Times New Roman" panose="02020603050405020304" pitchFamily="18" charset="0"/>
              </a:rPr>
              <a:t>khuẩn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chủng</a:t>
            </a:r>
            <a:r>
              <a:rPr lang="en-US" sz="1800" b="1" i="1" dirty="0">
                <a:solidFill>
                  <a:srgbClr val="000000"/>
                </a:solidFill>
                <a:effectLst/>
                <a:latin typeface="Times New Roman" panose="02020603050405020304" pitchFamily="18" charset="0"/>
                <a:ea typeface="Times New Roman" panose="02020603050405020304" pitchFamily="18" charset="0"/>
              </a:rPr>
              <a:t> virus </a:t>
            </a:r>
            <a:r>
              <a:rPr lang="en-US" sz="1800" b="1" i="1" dirty="0" err="1">
                <a:solidFill>
                  <a:srgbClr val="000000"/>
                </a:solidFill>
                <a:effectLst/>
                <a:latin typeface="Times New Roman" panose="02020603050405020304" pitchFamily="18" charset="0"/>
                <a:ea typeface="Times New Roman" panose="02020603050405020304" pitchFamily="18" charset="0"/>
              </a:rPr>
              <a:t>nào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cũng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vị</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thế</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trụ</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của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Tạo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hóa</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chớ</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ngạo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mạn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đến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mức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khùng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làm</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chúa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tể</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của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muôn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chế</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trị</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chúng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sinh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biết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nhập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sinh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bằng</a:t>
            </a:r>
            <a:r>
              <a:rPr lang="en-US" sz="1800" b="1" i="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indent="457200" algn="just">
              <a:lnSpc>
                <a:spcPts val="1950"/>
              </a:lnSpc>
            </a:pPr>
            <a:r>
              <a:rPr lang="en-US" sz="1800" b="1" i="1" dirty="0" err="1">
                <a:solidFill>
                  <a:srgbClr val="000000"/>
                </a:solidFill>
                <a:effectLst/>
                <a:latin typeface="Times New Roman" panose="02020603050405020304" pitchFamily="18" charset="0"/>
                <a:ea typeface="Times New Roman" panose="02020603050405020304" pitchFamily="18" charset="0"/>
              </a:rPr>
              <a:t>Nhận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thức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về</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đất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để</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ứng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xử</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điều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cần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thiết</a:t>
            </a:r>
            <a:r>
              <a:rPr lang="en-US" sz="1800" b="1" i="1" dirty="0">
                <a:solidFill>
                  <a:srgbClr val="000000"/>
                </a:solidFill>
                <a:effectLst/>
                <a:latin typeface="Times New Roman" panose="02020603050405020304" pitchFamily="18" charset="0"/>
                <a:ea typeface="Times New Roman" panose="02020603050405020304" pitchFamily="18" charset="0"/>
              </a:rPr>
              <a:t>. Hy </a:t>
            </a:r>
            <a:r>
              <a:rPr lang="en-US" sz="1800" b="1" i="1" dirty="0" err="1">
                <a:solidFill>
                  <a:srgbClr val="000000"/>
                </a:solidFill>
                <a:effectLst/>
                <a:latin typeface="Times New Roman" panose="02020603050405020304" pitchFamily="18" charset="0"/>
                <a:ea typeface="Times New Roman" panose="02020603050405020304" pitchFamily="18" charset="0"/>
              </a:rPr>
              <a:t>vọng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nhân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sẽ</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đi</a:t>
            </a:r>
            <a:r>
              <a:rPr lang="en-US" sz="1800" b="1" i="1" dirty="0">
                <a:solidFill>
                  <a:srgbClr val="000000"/>
                </a:solidFill>
                <a:effectLst/>
                <a:latin typeface="Times New Roman" panose="02020603050405020304" pitchFamily="18" charset="0"/>
                <a:ea typeface="Times New Roman" panose="02020603050405020304" pitchFamily="18" charset="0"/>
              </a:rPr>
              <a:t> qua </a:t>
            </a:r>
            <a:r>
              <a:rPr lang="en-US" sz="1800" b="1" i="1" dirty="0" err="1">
                <a:solidFill>
                  <a:srgbClr val="000000"/>
                </a:solidFill>
                <a:effectLst/>
                <a:latin typeface="Times New Roman" panose="02020603050405020304" pitchFamily="18" charset="0"/>
                <a:ea typeface="Times New Roman" panose="02020603050405020304" pitchFamily="18" charset="0"/>
              </a:rPr>
              <a:t>đại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dịch</a:t>
            </a:r>
            <a:r>
              <a:rPr lang="en-US" sz="1800" b="1" i="1" dirty="0">
                <a:solidFill>
                  <a:srgbClr val="000000"/>
                </a:solidFill>
                <a:effectLst/>
                <a:latin typeface="Times New Roman" panose="02020603050405020304" pitchFamily="18" charset="0"/>
                <a:ea typeface="Times New Roman" panose="02020603050405020304" pitchFamily="18" charset="0"/>
              </a:rPr>
              <a:t> Covid 19. Sau </a:t>
            </a:r>
            <a:r>
              <a:rPr lang="en-US" sz="1800" b="1" i="1" dirty="0" err="1">
                <a:solidFill>
                  <a:srgbClr val="000000"/>
                </a:solidFill>
                <a:effectLst/>
                <a:latin typeface="Times New Roman" panose="02020603050405020304" pitchFamily="18" charset="0"/>
                <a:ea typeface="Times New Roman" panose="02020603050405020304" pitchFamily="18" charset="0"/>
              </a:rPr>
              <a:t>bão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sáng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Những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rừng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xanh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Ngựa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dê</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hổ</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báo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nô</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đùa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với</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Chim</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chóc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đậu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cửa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sổ</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nghiêng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đầu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nhìn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đôi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chồng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trẻ</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sau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đêm</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nồng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đang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ngủ</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nướng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Nắng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mọi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ngõ</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ngách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Cuộc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sống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thường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nhật</a:t>
            </a:r>
            <a:r>
              <a:rPr lang="en-US" sz="1800" b="1" i="1" dirty="0">
                <a:solidFill>
                  <a:srgbClr val="000000"/>
                </a:solidFill>
                <a:effectLst/>
                <a:latin typeface="Times New Roman" panose="02020603050405020304" pitchFamily="18" charset="0"/>
                <a:ea typeface="Times New Roman" panose="02020603050405020304" pitchFamily="18" charset="0"/>
              </a:rPr>
              <a:t> an </a:t>
            </a:r>
            <a:r>
              <a:rPr lang="en-US" sz="1800" b="1" i="1" dirty="0" err="1">
                <a:solidFill>
                  <a:srgbClr val="000000"/>
                </a:solidFill>
                <a:effectLst/>
                <a:latin typeface="Times New Roman" panose="02020603050405020304" pitchFamily="18" charset="0"/>
                <a:ea typeface="Times New Roman" panose="02020603050405020304" pitchFamily="18" charset="0"/>
              </a:rPr>
              <a:t>lành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sẽ</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về</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trong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hạnh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phúc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dị</a:t>
            </a:r>
            <a:r>
              <a:rPr lang="en-US" sz="1800" b="1" i="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indent="457200" algn="just">
              <a:lnSpc>
                <a:spcPts val="1950"/>
              </a:lnSpc>
            </a:pPr>
            <a:r>
              <a:rPr lang="en-US" sz="1800" b="1" dirty="0">
                <a:solidFill>
                  <a:srgbClr val="000000"/>
                </a:solidFill>
                <a:effectLst/>
                <a:latin typeface="Times New Roman" panose="02020603050405020304" pitchFamily="18" charset="0"/>
                <a:ea typeface="Times New Roman" panose="02020603050405020304" pitchFamily="18" charset="0"/>
              </a:rPr>
              <a:t>                     (vietnamnet.vn -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bớt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ngạo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mạn</a:t>
            </a:r>
            <a:r>
              <a:rPr lang="en-US" sz="1800" b="1" i="1" dirty="0">
                <a:solidFill>
                  <a:srgbClr val="000000"/>
                </a:solidFill>
                <a:effectLst/>
                <a:latin typeface="Times New Roman" panose="02020603050405020304" pitchFamily="18" charset="0"/>
                <a:ea typeface="Times New Roman" panose="02020603050405020304" pitchFamily="18" charset="0"/>
              </a:rPr>
              <a: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Sương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Nguyệt</a:t>
            </a:r>
            <a:r>
              <a:rPr lang="en-US" sz="1800" b="1" dirty="0">
                <a:solidFill>
                  <a:srgbClr val="000000"/>
                </a:solidFill>
                <a:effectLst/>
                <a:latin typeface="Times New Roman" panose="02020603050405020304" pitchFamily="18" charset="0"/>
                <a:ea typeface="Times New Roman" panose="02020603050405020304" pitchFamily="18" charset="0"/>
              </a:rPr>
              <a:t> Minh)</a:t>
            </a:r>
            <a:endParaRPr lang="en-US" sz="1800" b="1" dirty="0">
              <a:effectLst/>
              <a:latin typeface="Times New Roman" panose="02020603050405020304" pitchFamily="18" charset="0"/>
              <a:ea typeface="Times New Roman" panose="02020603050405020304" pitchFamily="18" charset="0"/>
            </a:endParaRPr>
          </a:p>
          <a:p>
            <a:endParaRPr lang="en-US" b="1" dirty="0"/>
          </a:p>
        </p:txBody>
      </p:sp>
    </p:spTree>
    <p:extLst>
      <p:ext uri="{BB962C8B-B14F-4D97-AF65-F5344CB8AC3E}">
        <p14:creationId xmlns:p14="http://schemas.microsoft.com/office/powerpoint/2010/main" val="391031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4" name="TextBox 3">
            <a:extLst>
              <a:ext uri="{FF2B5EF4-FFF2-40B4-BE49-F238E27FC236}">
                <a16:creationId xmlns:a16="http://schemas.microsoft.com/office/drawing/2014/main" id="{20E11382-8484-4391-9B6A-49EDFD913136}"/>
              </a:ext>
            </a:extLst>
          </p:cNvPr>
          <p:cNvSpPr txBox="1"/>
          <p:nvPr/>
        </p:nvSpPr>
        <p:spPr>
          <a:xfrm>
            <a:off x="2374707" y="109179"/>
            <a:ext cx="3421039" cy="646331"/>
          </a:xfrm>
          <a:prstGeom prst="rect">
            <a:avLst/>
          </a:prstGeom>
          <a:noFill/>
        </p:spPr>
        <p:txBody>
          <a:bodyPr wrap="square" rtlCol="0">
            <a:spAutoFit/>
          </a:bodyPr>
          <a:lstStyle/>
          <a:p>
            <a:r>
              <a:rPr lang="en-US" sz="1800" b="1" dirty="0" err="1">
                <a:solidFill>
                  <a:srgbClr val="FF0000"/>
                </a:solidFill>
                <a:effectLst/>
                <a:latin typeface="Times New Roman" panose="02020603050405020304" pitchFamily="18" charset="0"/>
                <a:ea typeface="Times New Roman" panose="02020603050405020304" pitchFamily="18" charset="0"/>
              </a:rPr>
              <a:t>Thực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hiện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các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yêu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cầu</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8D8D9E46-AB56-4958-A184-560EF250755D}"/>
              </a:ext>
            </a:extLst>
          </p:cNvPr>
          <p:cNvSpPr txBox="1"/>
          <p:nvPr/>
        </p:nvSpPr>
        <p:spPr>
          <a:xfrm>
            <a:off x="2388353" y="545911"/>
            <a:ext cx="8853221" cy="2780248"/>
          </a:xfrm>
          <a:prstGeom prst="rect">
            <a:avLst/>
          </a:prstGeom>
          <a:noFill/>
        </p:spPr>
        <p:txBody>
          <a:bodyPr wrap="square" rtlCol="0">
            <a:spAutoFit/>
          </a:bodyPr>
          <a:lstStyle/>
          <a:p>
            <a:pPr algn="just">
              <a:lnSpc>
                <a:spcPts val="1950"/>
              </a:lnSpc>
              <a:spcAft>
                <a:spcPts val="1200"/>
              </a:spcAft>
            </a:pP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1: </a:t>
            </a:r>
            <a:r>
              <a:rPr lang="en-US" sz="1800" b="1" dirty="0" err="1">
                <a:solidFill>
                  <a:srgbClr val="000000"/>
                </a:solidFill>
                <a:effectLst/>
                <a:latin typeface="Times New Roman" panose="02020603050405020304" pitchFamily="18" charset="0"/>
                <a:ea typeface="Times New Roman" panose="02020603050405020304" pitchFamily="18" charset="0"/>
              </a:rPr>
              <a:t>Chỉ</a:t>
            </a:r>
            <a:r>
              <a:rPr lang="en-US" sz="1800" b="1" dirty="0">
                <a:solidFill>
                  <a:srgbClr val="000000"/>
                </a:solidFill>
                <a:effectLst/>
                <a:latin typeface="Times New Roman" panose="02020603050405020304" pitchFamily="18" charset="0"/>
                <a:ea typeface="Times New Roman" panose="02020603050405020304" pitchFamily="18" charset="0"/>
              </a:rPr>
              <a:t> ra </a:t>
            </a:r>
            <a:r>
              <a:rPr lang="en-US" sz="1800" b="1" dirty="0" err="1">
                <a:solidFill>
                  <a:srgbClr val="000000"/>
                </a:solidFill>
                <a:effectLst/>
                <a:latin typeface="Times New Roman" panose="02020603050405020304" pitchFamily="18" charset="0"/>
                <a:ea typeface="Times New Roman" panose="02020603050405020304" pitchFamily="18" charset="0"/>
              </a:rPr>
              <a:t>phương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thức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biểu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đạt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chính</a:t>
            </a:r>
            <a:r>
              <a:rPr lang="en-US" sz="1800" b="1" dirty="0">
                <a:solidFill>
                  <a:srgbClr val="000000"/>
                </a:solidFill>
                <a:effectLst/>
                <a:latin typeface="Times New Roman" panose="02020603050405020304" pitchFamily="18" charset="0"/>
                <a:ea typeface="Times New Roman" panose="02020603050405020304" pitchFamily="18" charset="0"/>
              </a:rPr>
              <a:t> được </a:t>
            </a:r>
            <a:r>
              <a:rPr lang="en-US" sz="1800" b="1" dirty="0" err="1">
                <a:solidFill>
                  <a:srgbClr val="000000"/>
                </a:solidFill>
                <a:effectLst/>
                <a:latin typeface="Times New Roman" panose="02020603050405020304" pitchFamily="18" charset="0"/>
                <a:ea typeface="Times New Roman" panose="02020603050405020304" pitchFamily="18" charset="0"/>
              </a:rPr>
              <a:t>sử</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dụng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trong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đoạn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trích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trên</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algn="just">
              <a:lnSpc>
                <a:spcPts val="1950"/>
              </a:lnSpc>
              <a:spcAft>
                <a:spcPts val="1200"/>
              </a:spcAft>
            </a:pP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2: Theo </a:t>
            </a:r>
            <a:r>
              <a:rPr lang="en-US" sz="1800" b="1" dirty="0" err="1">
                <a:solidFill>
                  <a:srgbClr val="000000"/>
                </a:solidFill>
                <a:effectLst/>
                <a:latin typeface="Times New Roman" panose="02020603050405020304" pitchFamily="18" charset="0"/>
                <a:ea typeface="Times New Roman" panose="02020603050405020304" pitchFamily="18" charset="0"/>
              </a:rPr>
              <a:t>tác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giả</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hãy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hòa</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nhập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thiên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nhiên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bằng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những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cách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algn="just">
              <a:lnSpc>
                <a:spcPts val="1950"/>
              </a:lnSpc>
              <a:spcAft>
                <a:spcPts val="1200"/>
              </a:spcAft>
            </a:pP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3: Anh/ </a:t>
            </a:r>
            <a:r>
              <a:rPr lang="en-US" sz="1800" b="1" dirty="0" err="1">
                <a:solidFill>
                  <a:srgbClr val="000000"/>
                </a:solidFill>
                <a:effectLst/>
                <a:latin typeface="Times New Roman" panose="02020603050405020304" pitchFamily="18" charset="0"/>
                <a:ea typeface="Times New Roman" panose="02020603050405020304" pitchFamily="18" charset="0"/>
              </a:rPr>
              <a:t>chị</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hiểu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như</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thế</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về</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Chỉ</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cần</a:t>
            </a:r>
            <a:r>
              <a:rPr lang="en-US" sz="1800" b="1" i="1" dirty="0">
                <a:solidFill>
                  <a:srgbClr val="000000"/>
                </a:solidFill>
                <a:effectLst/>
                <a:latin typeface="Times New Roman" panose="02020603050405020304" pitchFamily="18" charset="0"/>
                <a:ea typeface="Times New Roman" panose="02020603050405020304" pitchFamily="18" charset="0"/>
              </a:rPr>
              <a:t> Covid </a:t>
            </a:r>
            <a:r>
              <a:rPr lang="en-US" sz="1800" b="1" i="1" dirty="0" err="1">
                <a:solidFill>
                  <a:srgbClr val="000000"/>
                </a:solidFill>
                <a:effectLst/>
                <a:latin typeface="Times New Roman" panose="02020603050405020304" pitchFamily="18" charset="0"/>
                <a:ea typeface="Times New Roman" panose="02020603050405020304" pitchFamily="18" charset="0"/>
              </a:rPr>
              <a:t>đục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thủng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phòng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tuyến</a:t>
            </a:r>
            <a:r>
              <a:rPr lang="en-US" sz="1800" b="1" i="1" dirty="0">
                <a:solidFill>
                  <a:srgbClr val="000000"/>
                </a:solidFill>
                <a:effectLst/>
                <a:latin typeface="Times New Roman" panose="02020603050405020304" pitchFamily="18" charset="0"/>
                <a:ea typeface="Times New Roman" panose="02020603050405020304" pitchFamily="18" charset="0"/>
              </a:rPr>
              <a:t> ở </a:t>
            </a:r>
            <a:r>
              <a:rPr lang="en-US" sz="1800" b="1" i="1" dirty="0" err="1">
                <a:solidFill>
                  <a:srgbClr val="000000"/>
                </a:solidFill>
                <a:effectLst/>
                <a:latin typeface="Times New Roman" panose="02020603050405020304" pitchFamily="18" charset="0"/>
                <a:ea typeface="Times New Roman" panose="02020603050405020304" pitchFamily="18" charset="0"/>
              </a:rPr>
              <a:t>một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đó</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chủ</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quan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vô</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tình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tiếp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xúc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vô</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vạ</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không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cách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toàn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xã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hội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thì</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đội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quân</a:t>
            </a:r>
            <a:r>
              <a:rPr lang="en-US" sz="1800" b="1" i="1" dirty="0">
                <a:solidFill>
                  <a:srgbClr val="000000"/>
                </a:solidFill>
                <a:effectLst/>
                <a:latin typeface="Times New Roman" panose="02020603050405020304" pitchFamily="18" charset="0"/>
                <a:ea typeface="Times New Roman" panose="02020603050405020304" pitchFamily="18" charset="0"/>
              </a:rPr>
              <a:t> virus </a:t>
            </a:r>
            <a:r>
              <a:rPr lang="en-US" sz="1800" b="1" i="1" dirty="0" err="1">
                <a:solidFill>
                  <a:srgbClr val="000000"/>
                </a:solidFill>
                <a:effectLst/>
                <a:latin typeface="Times New Roman" panose="02020603050405020304" pitchFamily="18" charset="0"/>
                <a:ea typeface="Times New Roman" panose="02020603050405020304" pitchFamily="18" charset="0"/>
              </a:rPr>
              <a:t>sẽ</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tràn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lan</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cộng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đồng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quốc</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gia</a:t>
            </a:r>
            <a:r>
              <a:rPr lang="en-US" sz="1800" b="1" i="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algn="just">
              <a:lnSpc>
                <a:spcPts val="1950"/>
              </a:lnSpc>
              <a:spcAft>
                <a:spcPts val="1200"/>
              </a:spcAft>
            </a:pPr>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4: Anh/ </a:t>
            </a:r>
            <a:r>
              <a:rPr lang="en-US" sz="1800" b="1" dirty="0" err="1">
                <a:solidFill>
                  <a:srgbClr val="000000"/>
                </a:solidFill>
                <a:effectLst/>
                <a:latin typeface="Times New Roman" panose="02020603050405020304" pitchFamily="18" charset="0"/>
                <a:ea typeface="Times New Roman" panose="02020603050405020304" pitchFamily="18" charset="0"/>
              </a:rPr>
              <a:t>chị</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có</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đồng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tình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với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quan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điểm</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Giặc</a:t>
            </a:r>
            <a:r>
              <a:rPr lang="en-US" sz="1800" b="1" i="1" dirty="0">
                <a:solidFill>
                  <a:srgbClr val="000000"/>
                </a:solidFill>
                <a:effectLst/>
                <a:latin typeface="Times New Roman" panose="02020603050405020304" pitchFamily="18" charset="0"/>
                <a:ea typeface="Times New Roman" panose="02020603050405020304" pitchFamily="18" charset="0"/>
              </a:rPr>
              <a:t> Covid </a:t>
            </a:r>
            <a:r>
              <a:rPr lang="en-US" sz="1800" b="1" i="1" dirty="0" err="1">
                <a:solidFill>
                  <a:srgbClr val="000000"/>
                </a:solidFill>
                <a:effectLst/>
                <a:latin typeface="Times New Roman" panose="02020603050405020304" pitchFamily="18" charset="0"/>
                <a:ea typeface="Times New Roman" panose="02020603050405020304" pitchFamily="18" charset="0"/>
              </a:rPr>
              <a:t>đang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áp</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đặt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luật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chơi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cho</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loài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và</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đã</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thấy</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rõ</a:t>
            </a:r>
            <a:r>
              <a:rPr lang="en-US" sz="1800" b="1" i="1" dirty="0">
                <a:solidFill>
                  <a:srgbClr val="000000"/>
                </a:solidFill>
                <a:effectLst/>
                <a:latin typeface="Times New Roman" panose="02020603050405020304" pitchFamily="18" charset="0"/>
                <a:ea typeface="Times New Roman" panose="02020603050405020304" pitchFamily="18" charset="0"/>
              </a:rPr>
              <a:t> con </a:t>
            </a:r>
            <a:r>
              <a:rPr lang="en-US" sz="1800" b="1" i="1" dirty="0" err="1">
                <a:solidFill>
                  <a:srgbClr val="000000"/>
                </a:solidFill>
                <a:effectLst/>
                <a:latin typeface="Times New Roman" panose="02020603050405020304" pitchFamily="18" charset="0"/>
                <a:ea typeface="Times New Roman" panose="02020603050405020304" pitchFamily="18" charset="0"/>
              </a:rPr>
              <a:t>người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mới</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yếu</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ớt</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mỏng</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manh</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nhỏ</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bé</a:t>
            </a: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800" b="1" i="1" dirty="0" err="1">
                <a:solidFill>
                  <a:srgbClr val="000000"/>
                </a:solidFill>
                <a:effectLst/>
                <a:latin typeface="Times New Roman" panose="02020603050405020304" pitchFamily="18" charset="0"/>
                <a:ea typeface="Times New Roman" panose="02020603050405020304" pitchFamily="18" charset="0"/>
              </a:rPr>
              <a:t>biết</a:t>
            </a:r>
            <a:r>
              <a:rPr lang="en-US" sz="1800" b="1" i="1" dirty="0">
                <a:solidFill>
                  <a:srgbClr val="000000"/>
                </a:solidFill>
                <a:effectLst/>
                <a:latin typeface="Times New Roman" panose="02020603050405020304" pitchFamily="18" charset="0"/>
                <a:ea typeface="Times New Roman" panose="02020603050405020304" pitchFamily="18" charset="0"/>
              </a:rPr>
              <a:t> bao</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Vì</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sao</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endParaRPr lang="en-US" b="1" dirty="0"/>
          </a:p>
        </p:txBody>
      </p:sp>
      <p:sp>
        <p:nvSpPr>
          <p:cNvPr id="9" name="TextBox 8">
            <a:extLst>
              <a:ext uri="{FF2B5EF4-FFF2-40B4-BE49-F238E27FC236}">
                <a16:creationId xmlns:a16="http://schemas.microsoft.com/office/drawing/2014/main" id="{73FE389A-5597-4105-A2E3-2F1BB01DC495}"/>
              </a:ext>
            </a:extLst>
          </p:cNvPr>
          <p:cNvSpPr txBox="1"/>
          <p:nvPr/>
        </p:nvSpPr>
        <p:spPr>
          <a:xfrm>
            <a:off x="2470243" y="3002506"/>
            <a:ext cx="1023582" cy="369332"/>
          </a:xfrm>
          <a:prstGeom prst="rect">
            <a:avLst/>
          </a:prstGeom>
          <a:noFill/>
        </p:spPr>
        <p:txBody>
          <a:bodyPr wrap="square" rtlCol="0">
            <a:spAutoFit/>
          </a:bodyPr>
          <a:lstStyle/>
          <a:p>
            <a:r>
              <a:rPr lang="en-US" b="1" dirty="0">
                <a:solidFill>
                  <a:srgbClr val="FF0000"/>
                </a:solidFill>
                <a:latin typeface="Times New Roman" panose="02020603050405020304" pitchFamily="18" charset="0"/>
                <a:cs typeface="Times New Roman" panose="02020603050405020304" pitchFamily="18" charset="0"/>
              </a:rPr>
              <a:t>GỢI Ý</a:t>
            </a:r>
          </a:p>
        </p:txBody>
      </p:sp>
      <p:sp>
        <p:nvSpPr>
          <p:cNvPr id="10" name="TextBox 9">
            <a:extLst>
              <a:ext uri="{FF2B5EF4-FFF2-40B4-BE49-F238E27FC236}">
                <a16:creationId xmlns:a16="http://schemas.microsoft.com/office/drawing/2014/main" id="{80317ECA-BB25-410F-ABF1-2E62160B46EA}"/>
              </a:ext>
            </a:extLst>
          </p:cNvPr>
          <p:cNvSpPr txBox="1"/>
          <p:nvPr/>
        </p:nvSpPr>
        <p:spPr>
          <a:xfrm>
            <a:off x="2388353" y="3239401"/>
            <a:ext cx="9262659" cy="3915624"/>
          </a:xfrm>
          <a:prstGeom prst="rect">
            <a:avLst/>
          </a:prstGeom>
          <a:noFill/>
        </p:spPr>
        <p:txBody>
          <a:bodyPr wrap="square" rtlCol="0">
            <a:spAutoFit/>
          </a:bodyPr>
          <a:lstStyle/>
          <a:p>
            <a:pPr algn="just">
              <a:lnSpc>
                <a:spcPct val="150000"/>
              </a:lnSpc>
              <a:spcAft>
                <a:spcPts val="1000"/>
              </a:spcAft>
            </a:pP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1000"/>
              </a:spcAft>
            </a:pP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2: Theo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Loài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hãy</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hòa</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phá</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hủy</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diệt</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nuôi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trồng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nghịch</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thái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chung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hòa</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vạn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5211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4" name="TextBox 3">
            <a:extLst>
              <a:ext uri="{FF2B5EF4-FFF2-40B4-BE49-F238E27FC236}">
                <a16:creationId xmlns:a16="http://schemas.microsoft.com/office/drawing/2014/main" id="{A8E124FE-7942-48AD-9217-7C7E28B1F4AE}"/>
              </a:ext>
            </a:extLst>
          </p:cNvPr>
          <p:cNvSpPr txBox="1"/>
          <p:nvPr/>
        </p:nvSpPr>
        <p:spPr>
          <a:xfrm>
            <a:off x="2606722" y="136476"/>
            <a:ext cx="8939284" cy="5740033"/>
          </a:xfrm>
          <a:prstGeom prst="rect">
            <a:avLst/>
          </a:prstGeom>
          <a:noFill/>
        </p:spPr>
        <p:txBody>
          <a:bodyPr wrap="square" rtlCol="0">
            <a:spAutoFit/>
          </a:bodyPr>
          <a:lstStyle/>
          <a:p>
            <a:pPr algn="just">
              <a:lnSpc>
                <a:spcPct val="150000"/>
              </a:lnSpc>
              <a:spcAft>
                <a:spcPts val="1000"/>
              </a:spcAft>
            </a:pP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3:</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Covid- 19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chủng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được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Khi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xâm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gây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ra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viêm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hô</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hấp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suy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hô</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hấp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thậm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tử</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vong</a:t>
            </a:r>
            <a:r>
              <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dễ</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lây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hô</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hấp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bọt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hắt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hơi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lây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virus.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virus Covid-19.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lây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nhiễm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ngay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nhẹ</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thậm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dấu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này</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virus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được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Covid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đục</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thủng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tuyến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xúc</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tội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vạ</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ly</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quân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virus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tràn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lan</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solidFill>
                <a:schemeClr val="bg1"/>
              </a:solidFill>
            </a:endParaRPr>
          </a:p>
        </p:txBody>
      </p:sp>
    </p:spTree>
    <p:extLst>
      <p:ext uri="{BB962C8B-B14F-4D97-AF65-F5344CB8AC3E}">
        <p14:creationId xmlns:p14="http://schemas.microsoft.com/office/powerpoint/2010/main" val="103487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4" name="TextBox 3">
            <a:extLst>
              <a:ext uri="{FF2B5EF4-FFF2-40B4-BE49-F238E27FC236}">
                <a16:creationId xmlns:a16="http://schemas.microsoft.com/office/drawing/2014/main" id="{A9B758AD-04D7-4B65-82C6-9220A16F9C47}"/>
              </a:ext>
            </a:extLst>
          </p:cNvPr>
          <p:cNvSpPr txBox="1"/>
          <p:nvPr/>
        </p:nvSpPr>
        <p:spPr>
          <a:xfrm>
            <a:off x="2702257" y="409433"/>
            <a:ext cx="8761862" cy="4375557"/>
          </a:xfrm>
          <a:prstGeom prst="rect">
            <a:avLst/>
          </a:prstGeom>
          <a:noFill/>
        </p:spPr>
        <p:txBody>
          <a:bodyPr wrap="square" rtlCol="0">
            <a:spAutoFit/>
          </a:bodyPr>
          <a:lstStyle/>
          <a:p>
            <a:pPr algn="just">
              <a:lnSpc>
                <a:spcPct val="150000"/>
              </a:lnSpc>
              <a:spcAft>
                <a:spcPts val="1000"/>
              </a:spcAft>
            </a:pP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4: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do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Times New Roman" panose="02020603050405020304" pitchFamily="18" charset="0"/>
                <a:ea typeface="Calibri" panose="020F0502020204030204" pitchFamily="34" charset="0"/>
              </a:rPr>
              <a:t>     Sau </a:t>
            </a:r>
            <a:r>
              <a:rPr lang="en-US" sz="1800" b="1" dirty="0" err="1">
                <a:solidFill>
                  <a:schemeClr val="bg1"/>
                </a:solidFill>
                <a:effectLst/>
                <a:latin typeface="Times New Roman" panose="02020603050405020304" pitchFamily="18" charset="0"/>
                <a:ea typeface="Calibri" panose="020F0502020204030204" pitchFamily="34" charset="0"/>
              </a:rPr>
              <a:t>đây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là</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một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hướng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Đồng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tình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với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quan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điểm</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của</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tác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giả</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Giặc</a:t>
            </a:r>
            <a:r>
              <a:rPr lang="en-US" sz="1800" b="1" i="1" dirty="0">
                <a:solidFill>
                  <a:schemeClr val="bg1"/>
                </a:solidFill>
                <a:effectLst/>
                <a:latin typeface="Times New Roman" panose="02020603050405020304" pitchFamily="18" charset="0"/>
                <a:ea typeface="Calibri" panose="020F0502020204030204" pitchFamily="34" charset="0"/>
              </a:rPr>
              <a:t> Covid </a:t>
            </a:r>
            <a:r>
              <a:rPr lang="en-US" sz="1800" b="1" i="1" dirty="0" err="1">
                <a:solidFill>
                  <a:schemeClr val="bg1"/>
                </a:solidFill>
                <a:effectLst/>
                <a:latin typeface="Times New Roman" panose="02020603050405020304" pitchFamily="18" charset="0"/>
                <a:ea typeface="Calibri" panose="020F0502020204030204" pitchFamily="34" charset="0"/>
              </a:rPr>
              <a:t>đang</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áp</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đặt</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luật</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chơi</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cho</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loài</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người</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và</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đã</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thấy</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rõ</a:t>
            </a:r>
            <a:r>
              <a:rPr lang="en-US" sz="1800" b="1" i="1" dirty="0">
                <a:solidFill>
                  <a:schemeClr val="bg1"/>
                </a:solidFill>
                <a:effectLst/>
                <a:latin typeface="Times New Roman" panose="02020603050405020304" pitchFamily="18" charset="0"/>
                <a:ea typeface="Calibri" panose="020F0502020204030204" pitchFamily="34" charset="0"/>
              </a:rPr>
              <a:t> con </a:t>
            </a:r>
            <a:r>
              <a:rPr lang="en-US" sz="1800" b="1" i="1" dirty="0" err="1">
                <a:solidFill>
                  <a:schemeClr val="bg1"/>
                </a:solidFill>
                <a:effectLst/>
                <a:latin typeface="Times New Roman" panose="02020603050405020304" pitchFamily="18" charset="0"/>
                <a:ea typeface="Calibri" panose="020F0502020204030204" pitchFamily="34" charset="0"/>
              </a:rPr>
              <a:t>người</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mới</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yếu</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ớt</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mỏng</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manh</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nhỏ</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bé</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biết</a:t>
            </a:r>
            <a:r>
              <a:rPr lang="en-US" sz="1800" b="1" i="1" dirty="0">
                <a:solidFill>
                  <a:schemeClr val="bg1"/>
                </a:solidFill>
                <a:effectLst/>
                <a:latin typeface="Times New Roman" panose="02020603050405020304" pitchFamily="18" charset="0"/>
                <a:ea typeface="Calibri" panose="020F0502020204030204" pitchFamily="34" charset="0"/>
              </a:rPr>
              <a:t> bao.</a:t>
            </a:r>
            <a:br>
              <a:rPr lang="en-US" sz="1800" b="1" dirty="0">
                <a:solidFill>
                  <a:schemeClr val="bg1"/>
                </a:solidFill>
                <a:effectLst/>
                <a:latin typeface="Times New Roman" panose="02020603050405020304" pitchFamily="18" charset="0"/>
                <a:ea typeface="Calibri" panose="020F0502020204030204" pitchFamily="34" charset="0"/>
              </a:rPr>
            </a:b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Vì</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Trên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thực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tế</a:t>
            </a:r>
            <a:br>
              <a:rPr lang="en-US" sz="1800" b="1" dirty="0">
                <a:solidFill>
                  <a:schemeClr val="bg1"/>
                </a:solidFill>
                <a:effectLst/>
                <a:latin typeface="Times New Roman" panose="02020603050405020304" pitchFamily="18" charset="0"/>
                <a:ea typeface="Calibri" panose="020F0502020204030204" pitchFamily="34" charset="0"/>
              </a:rPr>
            </a:br>
            <a:r>
              <a:rPr lang="en-US" sz="1800" b="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Giặc</a:t>
            </a:r>
            <a:r>
              <a:rPr lang="en-US" sz="1800" b="1" i="1" dirty="0">
                <a:solidFill>
                  <a:schemeClr val="bg1"/>
                </a:solidFill>
                <a:effectLst/>
                <a:latin typeface="Times New Roman" panose="02020603050405020304" pitchFamily="18" charset="0"/>
                <a:ea typeface="Calibri" panose="020F0502020204030204" pitchFamily="34" charset="0"/>
              </a:rPr>
              <a:t> Covid</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rất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dễ</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lây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truyền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từ</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sang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bằng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nhiều</a:t>
            </a:r>
            <a:r>
              <a:rPr lang="en-US" sz="1800" b="1" dirty="0">
                <a:solidFill>
                  <a:schemeClr val="bg1"/>
                </a:solidFill>
                <a:effectLst/>
                <a:latin typeface="Times New Roman" panose="02020603050405020304" pitchFamily="18" charset="0"/>
                <a:ea typeface="Calibri" panose="020F0502020204030204" pitchFamily="34" charset="0"/>
              </a:rPr>
              <a:t> con </a:t>
            </a:r>
            <a:r>
              <a:rPr lang="en-US" sz="1800" b="1" dirty="0" err="1">
                <a:solidFill>
                  <a:schemeClr val="bg1"/>
                </a:solidFill>
                <a:effectLst/>
                <a:latin typeface="Times New Roman" panose="02020603050405020304" pitchFamily="18" charset="0"/>
                <a:ea typeface="Calibri" panose="020F0502020204030204" pitchFamily="34" charset="0"/>
              </a:rPr>
              <a:t>đường</a:t>
            </a:r>
            <a:r>
              <a:rPr lang="en-US" sz="1800" b="1" dirty="0">
                <a:solidFill>
                  <a:schemeClr val="bg1"/>
                </a:solidFill>
                <a:effectLst/>
                <a:latin typeface="Times New Roman" panose="02020603050405020304" pitchFamily="18" charset="0"/>
                <a:ea typeface="Calibri" panose="020F0502020204030204" pitchFamily="34" charset="0"/>
              </a:rPr>
              <a:t>. Virus </a:t>
            </a:r>
            <a:r>
              <a:rPr lang="en-US" sz="1800" b="1" dirty="0" err="1">
                <a:solidFill>
                  <a:schemeClr val="bg1"/>
                </a:solidFill>
                <a:effectLst/>
                <a:latin typeface="Times New Roman" panose="02020603050405020304" pitchFamily="18" charset="0"/>
                <a:ea typeface="Calibri" panose="020F0502020204030204" pitchFamily="34" charset="0"/>
              </a:rPr>
              <a:t>này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đang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áp</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dụng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luật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chơi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cho</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loài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Nó</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chỉ</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cần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chọc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thủng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phòng</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tuyến</a:t>
            </a:r>
            <a:r>
              <a:rPr lang="en-US" sz="1800" b="1" i="1" dirty="0">
                <a:solidFill>
                  <a:schemeClr val="bg1"/>
                </a:solidFill>
                <a:effectLst/>
                <a:latin typeface="Times New Roman" panose="02020603050405020304" pitchFamily="18" charset="0"/>
                <a:ea typeface="Calibri" panose="020F0502020204030204" pitchFamily="34" charset="0"/>
              </a:rPr>
              <a:t> ở </a:t>
            </a:r>
            <a:r>
              <a:rPr lang="en-US" sz="1800" b="1" i="1" dirty="0" err="1">
                <a:solidFill>
                  <a:schemeClr val="bg1"/>
                </a:solidFill>
                <a:effectLst/>
                <a:latin typeface="Times New Roman" panose="02020603050405020304" pitchFamily="18" charset="0"/>
                <a:ea typeface="Calibri" panose="020F0502020204030204" pitchFamily="34" charset="0"/>
              </a:rPr>
              <a:t>một</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người</a:t>
            </a:r>
            <a:r>
              <a:rPr lang="en-US" sz="1800" b="1" i="1" dirty="0">
                <a:solidFill>
                  <a:schemeClr val="bg1"/>
                </a:solidFill>
                <a:effectLst/>
                <a:latin typeface="Times New Roman" panose="02020603050405020304" pitchFamily="18" charset="0"/>
                <a:ea typeface="Calibri" panose="020F0502020204030204" pitchFamily="34" charset="0"/>
              </a:rPr>
              <a: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mà</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đó</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lại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chủ</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quan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tiếp</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xúc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với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khác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thì</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như</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phản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ứng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dây</a:t>
            </a:r>
            <a:r>
              <a:rPr lang="en-US" sz="1800" b="1" i="1" dirty="0">
                <a:solidFill>
                  <a:schemeClr val="bg1"/>
                </a:solidFill>
                <a:effectLst/>
                <a:latin typeface="Times New Roman" panose="02020603050405020304" pitchFamily="18" charset="0"/>
                <a:ea typeface="Calibri" panose="020F0502020204030204" pitchFamily="34" charset="0"/>
              </a:rPr>
              <a:t> </a:t>
            </a:r>
            <a:r>
              <a:rPr lang="en-US" sz="1800" b="1" i="1" dirty="0" err="1">
                <a:solidFill>
                  <a:schemeClr val="bg1"/>
                </a:solidFill>
                <a:effectLst/>
                <a:latin typeface="Times New Roman" panose="02020603050405020304" pitchFamily="18" charset="0"/>
                <a:ea typeface="Calibri" panose="020F0502020204030204" pitchFamily="34" charset="0"/>
              </a:rPr>
              <a:t>truyền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nó</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nhanh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chóng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tràn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lan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cả</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cộng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đồng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hủy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diệt</a:t>
            </a:r>
            <a:r>
              <a:rPr lang="en-US" sz="1800" b="1" dirty="0">
                <a:solidFill>
                  <a:schemeClr val="bg1"/>
                </a:solidFill>
                <a:effectLst/>
                <a:latin typeface="Times New Roman" panose="02020603050405020304" pitchFamily="18" charset="0"/>
                <a:ea typeface="Calibri" panose="020F0502020204030204" pitchFamily="34" charset="0"/>
              </a:rPr>
              <a:t> con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tàn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phá</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mọi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thành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tựu</a:t>
            </a:r>
            <a:r>
              <a:rPr lang="en-US" sz="1800" b="1" dirty="0">
                <a:solidFill>
                  <a:schemeClr val="bg1"/>
                </a:solidFill>
                <a:effectLst/>
                <a:latin typeface="Times New Roman" panose="02020603050405020304" pitchFamily="18" charset="0"/>
                <a:ea typeface="Calibri" panose="020F0502020204030204" pitchFamily="34" charset="0"/>
              </a:rPr>
              <a:t> con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gây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dựng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nên</a:t>
            </a:r>
            <a:r>
              <a:rPr lang="en-US" sz="1800" b="1" dirty="0">
                <a:solidFill>
                  <a:schemeClr val="bg1"/>
                </a:solidFill>
                <a:effectLst/>
                <a:latin typeface="Times New Roman" panose="02020603050405020304" pitchFamily="18" charset="0"/>
                <a:ea typeface="Calibri" panose="020F0502020204030204" pitchFamily="34" charset="0"/>
              </a:rPr>
              <a:t>.(0.25 </a:t>
            </a:r>
            <a:r>
              <a:rPr lang="en-US" sz="1800" b="1" dirty="0" err="1">
                <a:solidFill>
                  <a:schemeClr val="bg1"/>
                </a:solidFill>
                <a:effectLst/>
                <a:latin typeface="Times New Roman" panose="02020603050405020304" pitchFamily="18" charset="0"/>
                <a:ea typeface="Calibri" panose="020F0502020204030204" pitchFamily="34" charset="0"/>
              </a:rPr>
              <a:t>điểm</a:t>
            </a:r>
            <a:r>
              <a:rPr lang="en-US" sz="1800" b="1" dirty="0">
                <a:solidFill>
                  <a:schemeClr val="bg1"/>
                </a:solidFill>
                <a:effectLst/>
                <a:latin typeface="Times New Roman" panose="02020603050405020304" pitchFamily="18" charset="0"/>
                <a:ea typeface="Calibri" panose="020F0502020204030204" pitchFamily="34" charset="0"/>
              </a:rPr>
              <a:t>)</a:t>
            </a:r>
            <a:br>
              <a:rPr lang="en-US" sz="1800" b="1" dirty="0">
                <a:solidFill>
                  <a:schemeClr val="bg1"/>
                </a:solidFill>
                <a:effectLst/>
                <a:latin typeface="Times New Roman" panose="02020603050405020304" pitchFamily="18" charset="0"/>
                <a:ea typeface="Calibri" panose="020F0502020204030204" pitchFamily="34" charset="0"/>
              </a:rPr>
            </a:b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Trên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thế</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giới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có</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hàng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triệu</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bị</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nhiễm</a:t>
            </a:r>
            <a:r>
              <a:rPr lang="en-US" sz="1800" b="1" dirty="0">
                <a:solidFill>
                  <a:schemeClr val="bg1"/>
                </a:solidFill>
                <a:effectLst/>
                <a:latin typeface="Times New Roman" panose="02020603050405020304" pitchFamily="18" charset="0"/>
                <a:ea typeface="Calibri" panose="020F0502020204030204" pitchFamily="34" charset="0"/>
              </a:rPr>
              <a:t> virus Corona, </a:t>
            </a:r>
            <a:r>
              <a:rPr lang="en-US" sz="1800" b="1" dirty="0" err="1">
                <a:solidFill>
                  <a:schemeClr val="bg1"/>
                </a:solidFill>
                <a:effectLst/>
                <a:latin typeface="Times New Roman" panose="02020603050405020304" pitchFamily="18" charset="0"/>
                <a:ea typeface="Calibri" panose="020F0502020204030204" pitchFamily="34" charset="0"/>
              </a:rPr>
              <a:t>hàng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trăm</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nghìn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người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chết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vì</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dịch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bệnh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này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Ngay</a:t>
            </a:r>
            <a:r>
              <a:rPr lang="en-US" sz="1800" b="1" dirty="0">
                <a:solidFill>
                  <a:schemeClr val="bg1"/>
                </a:solidFill>
                <a:effectLst/>
                <a:latin typeface="Times New Roman" panose="02020603050405020304" pitchFamily="18" charset="0"/>
                <a:ea typeface="Calibri" panose="020F0502020204030204" pitchFamily="34" charset="0"/>
              </a:rPr>
              <a:t> ở </a:t>
            </a:r>
            <a:r>
              <a:rPr lang="en-US" sz="1800" b="1" dirty="0" err="1">
                <a:solidFill>
                  <a:schemeClr val="bg1"/>
                </a:solidFill>
                <a:effectLst/>
                <a:latin typeface="Times New Roman" panose="02020603050405020304" pitchFamily="18" charset="0"/>
                <a:ea typeface="Calibri" panose="020F0502020204030204" pitchFamily="34" charset="0"/>
              </a:rPr>
              <a:t>các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cường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quốc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lớn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trên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thế</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giới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có</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nền</a:t>
            </a:r>
            <a:r>
              <a:rPr lang="en-US" sz="1800" b="1" dirty="0">
                <a:solidFill>
                  <a:schemeClr val="bg1"/>
                </a:solidFill>
                <a:effectLst/>
                <a:latin typeface="Times New Roman" panose="02020603050405020304" pitchFamily="18" charset="0"/>
                <a:ea typeface="Calibri" panose="020F0502020204030204" pitchFamily="34" charset="0"/>
              </a:rPr>
              <a:t> y </a:t>
            </a:r>
            <a:r>
              <a:rPr lang="en-US" sz="1800" b="1" dirty="0" err="1">
                <a:solidFill>
                  <a:schemeClr val="bg1"/>
                </a:solidFill>
                <a:effectLst/>
                <a:latin typeface="Times New Roman" panose="02020603050405020304" pitchFamily="18" charset="0"/>
                <a:ea typeface="Calibri" panose="020F0502020204030204" pitchFamily="34" charset="0"/>
              </a:rPr>
              <a:t>học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hiện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đại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phát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triển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cũng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bị</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giặc</a:t>
            </a:r>
            <a:r>
              <a:rPr lang="en-US" sz="1800" b="1" dirty="0">
                <a:solidFill>
                  <a:schemeClr val="bg1"/>
                </a:solidFill>
                <a:effectLst/>
                <a:latin typeface="Times New Roman" panose="02020603050405020304" pitchFamily="18" charset="0"/>
                <a:ea typeface="Calibri" panose="020F0502020204030204" pitchFamily="34" charset="0"/>
              </a:rPr>
              <a:t> Covid 19 </a:t>
            </a:r>
            <a:r>
              <a:rPr lang="en-US" sz="1800" b="1" dirty="0" err="1">
                <a:solidFill>
                  <a:schemeClr val="bg1"/>
                </a:solidFill>
                <a:effectLst/>
                <a:latin typeface="Times New Roman" panose="02020603050405020304" pitchFamily="18" charset="0"/>
                <a:ea typeface="Calibri" panose="020F0502020204030204" pitchFamily="34" charset="0"/>
              </a:rPr>
              <a:t>hoành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hành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gây</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cảnh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chết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chóc</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đau</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thương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bị</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thiệt</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hại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nặng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nề</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trên</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mọi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lĩnh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vực</a:t>
            </a:r>
            <a:r>
              <a:rPr lang="en-US" sz="1800" b="1" dirty="0">
                <a:solidFill>
                  <a:schemeClr val="bg1"/>
                </a:solidFill>
                <a:effectLst/>
                <a:latin typeface="Times New Roman" panose="02020603050405020304" pitchFamily="18" charset="0"/>
                <a:ea typeface="Calibri" panose="020F0502020204030204" pitchFamily="34" charset="0"/>
              </a:rPr>
              <a:t>…</a:t>
            </a:r>
            <a:r>
              <a:rPr lang="en-US" sz="1800" b="1" dirty="0" err="1">
                <a:solidFill>
                  <a:schemeClr val="bg1"/>
                </a:solidFill>
                <a:effectLst/>
                <a:latin typeface="Times New Roman" panose="02020603050405020304" pitchFamily="18" charset="0"/>
                <a:ea typeface="Calibri" panose="020F0502020204030204" pitchFamily="34" charset="0"/>
              </a:rPr>
              <a:t>Thế</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giới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đã</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và</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đang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điêu</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đứng</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vì</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đại</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dịch</a:t>
            </a:r>
            <a:r>
              <a:rPr lang="en-US" sz="1800" b="1" dirty="0">
                <a:solidFill>
                  <a:schemeClr val="bg1"/>
                </a:solidFill>
                <a:effectLst/>
                <a:latin typeface="Times New Roman" panose="02020603050405020304" pitchFamily="18" charset="0"/>
                <a:ea typeface="Calibri" panose="020F0502020204030204" pitchFamily="34" charset="0"/>
              </a:rPr>
              <a:t> </a:t>
            </a:r>
            <a:r>
              <a:rPr lang="en-US" sz="1800" b="1" dirty="0" err="1">
                <a:solidFill>
                  <a:schemeClr val="bg1"/>
                </a:solidFill>
                <a:effectLst/>
                <a:latin typeface="Times New Roman" panose="02020603050405020304" pitchFamily="18" charset="0"/>
                <a:ea typeface="Calibri" panose="020F0502020204030204" pitchFamily="34" charset="0"/>
              </a:rPr>
              <a:t>này</a:t>
            </a:r>
            <a:endParaRPr lang="en-US" b="1" dirty="0">
              <a:solidFill>
                <a:schemeClr val="bg1"/>
              </a:solidFill>
            </a:endParaRPr>
          </a:p>
        </p:txBody>
      </p:sp>
      <p:sp>
        <p:nvSpPr>
          <p:cNvPr id="5" name="TextBox 4">
            <a:extLst>
              <a:ext uri="{FF2B5EF4-FFF2-40B4-BE49-F238E27FC236}">
                <a16:creationId xmlns:a16="http://schemas.microsoft.com/office/drawing/2014/main" id="{DFA5DE3C-1150-4FC5-98E9-FC8873780774}"/>
              </a:ext>
            </a:extLst>
          </p:cNvPr>
          <p:cNvSpPr txBox="1"/>
          <p:nvPr/>
        </p:nvSpPr>
        <p:spPr>
          <a:xfrm>
            <a:off x="2306467" y="4831305"/>
            <a:ext cx="3393743" cy="923330"/>
          </a:xfrm>
          <a:prstGeom prst="rect">
            <a:avLst/>
          </a:prstGeom>
          <a:noFill/>
        </p:spPr>
        <p:txBody>
          <a:bodyPr wrap="square" rtlCol="0">
            <a:spAutoFit/>
          </a:bodyPr>
          <a:lstStyle/>
          <a:p>
            <a:r>
              <a:rPr lang="en-US" dirty="0"/>
              <a:t>V</a:t>
            </a:r>
            <a:r>
              <a:rPr lang="en-US" b="1" dirty="0">
                <a:solidFill>
                  <a:srgbClr val="0070C0"/>
                </a:solidFill>
                <a:latin typeface="Times New Roman" panose="02020603050405020304" pitchFamily="18" charset="0"/>
                <a:cs typeface="Times New Roman" panose="02020603050405020304" pitchFamily="18" charset="0"/>
              </a:rPr>
              <a:t>II. LÀM VĂN </a:t>
            </a:r>
            <a:r>
              <a:rPr lang="en-US"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7</a:t>
            </a:r>
            <a:r>
              <a:rPr lang="en-US"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.0 </a:t>
            </a:r>
            <a:r>
              <a:rPr lang="en-US" sz="1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rgbClr val="0070C0"/>
              </a:solidFill>
            </a:endParaRPr>
          </a:p>
          <a:p>
            <a:endParaRPr lang="en-US" dirty="0"/>
          </a:p>
        </p:txBody>
      </p:sp>
      <p:sp>
        <p:nvSpPr>
          <p:cNvPr id="7" name="TextBox 6">
            <a:extLst>
              <a:ext uri="{FF2B5EF4-FFF2-40B4-BE49-F238E27FC236}">
                <a16:creationId xmlns:a16="http://schemas.microsoft.com/office/drawing/2014/main" id="{60A6B4DA-2C88-4543-B6B2-8CC5FBF0D5F8}"/>
              </a:ext>
            </a:extLst>
          </p:cNvPr>
          <p:cNvSpPr txBox="1"/>
          <p:nvPr/>
        </p:nvSpPr>
        <p:spPr>
          <a:xfrm>
            <a:off x="2593072" y="5349921"/>
            <a:ext cx="8038531" cy="707886"/>
          </a:xfrm>
          <a:prstGeom prst="rect">
            <a:avLst/>
          </a:prstGeom>
          <a:noFill/>
        </p:spPr>
        <p:txBody>
          <a:bodyPr wrap="square" rtlCol="0">
            <a:spAutoFit/>
          </a:bodyPr>
          <a:lstStyle/>
          <a:p>
            <a:r>
              <a:rPr lang="en-US" sz="2000" b="1" dirty="0">
                <a:solidFill>
                  <a:schemeClr val="bg1"/>
                </a:solidFill>
                <a:latin typeface="Times New Roman" panose="02020603050405020304" pitchFamily="18" charset="0"/>
                <a:cs typeface="Times New Roman" panose="02020603050405020304" pitchFamily="18" charset="0"/>
              </a:rPr>
              <a:t>     Anh/ </a:t>
            </a:r>
            <a:r>
              <a:rPr lang="en-US" sz="2000" b="1" dirty="0" err="1">
                <a:solidFill>
                  <a:schemeClr val="bg1"/>
                </a:solidFill>
                <a:latin typeface="Times New Roman" panose="02020603050405020304" pitchFamily="18" charset="0"/>
                <a:cs typeface="Times New Roman" panose="02020603050405020304" pitchFamily="18" charset="0"/>
              </a:rPr>
              <a:t>Chị</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hãy</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phân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tích</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tâm</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trạng</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của</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nhân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vật</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Liên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trong</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cảnh</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đợi</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tàu</a:t>
            </a:r>
            <a:r>
              <a:rPr lang="en-US" sz="2000" b="1" dirty="0">
                <a:solidFill>
                  <a:schemeClr val="bg1"/>
                </a:solidFill>
                <a:latin typeface="Times New Roman" panose="02020603050405020304" pitchFamily="18" charset="0"/>
                <a:cs typeface="Times New Roman" panose="02020603050405020304" pitchFamily="18" charset="0"/>
              </a:rPr>
              <a:t> ở </a:t>
            </a:r>
            <a:r>
              <a:rPr lang="en-US" sz="2000" b="1" dirty="0" err="1">
                <a:solidFill>
                  <a:schemeClr val="bg1"/>
                </a:solidFill>
                <a:latin typeface="Times New Roman" panose="02020603050405020304" pitchFamily="18" charset="0"/>
                <a:cs typeface="Times New Roman" panose="02020603050405020304" pitchFamily="18" charset="0"/>
              </a:rPr>
              <a:t>truyện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ngắn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i="1" dirty="0">
                <a:solidFill>
                  <a:schemeClr val="bg1"/>
                </a:solidFill>
                <a:latin typeface="Times New Roman" panose="02020603050405020304" pitchFamily="18" charset="0"/>
                <a:cs typeface="Times New Roman" panose="02020603050405020304" pitchFamily="18" charset="0"/>
              </a:rPr>
              <a:t>Hai </a:t>
            </a:r>
            <a:r>
              <a:rPr lang="en-US" sz="2000" b="1" i="1" dirty="0" err="1">
                <a:solidFill>
                  <a:schemeClr val="bg1"/>
                </a:solidFill>
                <a:latin typeface="Times New Roman" panose="02020603050405020304" pitchFamily="18" charset="0"/>
                <a:cs typeface="Times New Roman" panose="02020603050405020304" pitchFamily="18" charset="0"/>
              </a:rPr>
              <a:t>đứa</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trẻ</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của</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nhà</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văn</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Thạch</a:t>
            </a:r>
            <a:r>
              <a:rPr lang="en-US" sz="2000" b="1" dirty="0">
                <a:solidFill>
                  <a:schemeClr val="bg1"/>
                </a:solidFill>
                <a:latin typeface="Times New Roman" panose="02020603050405020304" pitchFamily="18" charset="0"/>
                <a:cs typeface="Times New Roman" panose="02020603050405020304" pitchFamily="18" charset="0"/>
              </a:rPr>
              <a:t> Lam.</a:t>
            </a:r>
          </a:p>
        </p:txBody>
      </p:sp>
    </p:spTree>
    <p:extLst>
      <p:ext uri="{BB962C8B-B14F-4D97-AF65-F5344CB8AC3E}">
        <p14:creationId xmlns:p14="http://schemas.microsoft.com/office/powerpoint/2010/main" val="59445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6" name="TextBox 5">
            <a:extLst>
              <a:ext uri="{FF2B5EF4-FFF2-40B4-BE49-F238E27FC236}">
                <a16:creationId xmlns:a16="http://schemas.microsoft.com/office/drawing/2014/main" id="{66A9B5A8-5831-43B7-BDBF-B16799A2BE85}"/>
              </a:ext>
            </a:extLst>
          </p:cNvPr>
          <p:cNvSpPr txBox="1"/>
          <p:nvPr/>
        </p:nvSpPr>
        <p:spPr>
          <a:xfrm>
            <a:off x="2456596" y="163767"/>
            <a:ext cx="1924334" cy="646331"/>
          </a:xfrm>
          <a:prstGeom prst="rect">
            <a:avLst/>
          </a:prstGeom>
          <a:noFill/>
        </p:spPr>
        <p:txBody>
          <a:bodyPr wrap="square" rtlCol="0">
            <a:spAutoFit/>
          </a:bodyPr>
          <a:lstStyle/>
          <a:p>
            <a:r>
              <a:rPr lang="en-US" b="1" dirty="0">
                <a:solidFill>
                  <a:srgbClr val="FF0000"/>
                </a:solidFill>
                <a:latin typeface="Times New Roman" panose="02020603050405020304" pitchFamily="18" charset="0"/>
                <a:cs typeface="Times New Roman" panose="02020603050405020304" pitchFamily="18" charset="0"/>
              </a:rPr>
              <a:t>GỢI Ý</a:t>
            </a:r>
          </a:p>
          <a:p>
            <a:endParaRPr lang="en-US" dirty="0"/>
          </a:p>
        </p:txBody>
      </p:sp>
      <p:sp>
        <p:nvSpPr>
          <p:cNvPr id="8" name="TextBox 7">
            <a:extLst>
              <a:ext uri="{FF2B5EF4-FFF2-40B4-BE49-F238E27FC236}">
                <a16:creationId xmlns:a16="http://schemas.microsoft.com/office/drawing/2014/main" id="{3A8D19AD-8A60-4A24-83AD-80569B8AFA94}"/>
              </a:ext>
            </a:extLst>
          </p:cNvPr>
          <p:cNvSpPr txBox="1"/>
          <p:nvPr/>
        </p:nvSpPr>
        <p:spPr>
          <a:xfrm>
            <a:off x="2456596" y="646322"/>
            <a:ext cx="9194416" cy="2862322"/>
          </a:xfrm>
          <a:prstGeom prst="rect">
            <a:avLst/>
          </a:prstGeom>
          <a:noFill/>
        </p:spPr>
        <p:txBody>
          <a:bodyPr wrap="square" rtlCol="0">
            <a:spAutoFit/>
          </a:bodyPr>
          <a:lstStyle/>
          <a:p>
            <a:r>
              <a:rPr lang="en-US" b="1" dirty="0">
                <a:solidFill>
                  <a:schemeClr val="bg1"/>
                </a:solidFill>
                <a:latin typeface="Times New Roman" panose="02020603050405020304" pitchFamily="18" charset="0"/>
                <a:cs typeface="Times New Roman" panose="02020603050405020304" pitchFamily="18" charset="0"/>
              </a:rPr>
              <a:t>I.MỞ BÀI</a:t>
            </a:r>
          </a:p>
          <a:p>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Giới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thiệu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vài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nét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về</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tác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giả</a:t>
            </a:r>
            <a:r>
              <a:rPr lang="en-US" dirty="0">
                <a:solidFill>
                  <a:schemeClr val="bg1"/>
                </a:solidFill>
                <a:latin typeface="Times New Roman" panose="02020603050405020304" pitchFamily="18" charset="0"/>
                <a:cs typeface="Times New Roman" panose="02020603050405020304" pitchFamily="18" charset="0"/>
              </a:rPr>
              <a:t> : </a:t>
            </a:r>
            <a:r>
              <a:rPr lang="en-US" dirty="0" err="1">
                <a:solidFill>
                  <a:schemeClr val="bg1"/>
                </a:solidFill>
                <a:latin typeface="Times New Roman" panose="02020603050405020304" pitchFamily="18" charset="0"/>
                <a:cs typeface="Times New Roman" panose="02020603050405020304" pitchFamily="18" charset="0"/>
              </a:rPr>
              <a:t>Thạch</a:t>
            </a:r>
            <a:r>
              <a:rPr lang="en-US" dirty="0">
                <a:solidFill>
                  <a:schemeClr val="bg1"/>
                </a:solidFill>
                <a:latin typeface="Times New Roman" panose="02020603050405020304" pitchFamily="18" charset="0"/>
                <a:cs typeface="Times New Roman" panose="02020603050405020304" pitchFamily="18" charset="0"/>
              </a:rPr>
              <a:t> Lam </a:t>
            </a:r>
            <a:r>
              <a:rPr lang="en-US" dirty="0" err="1">
                <a:solidFill>
                  <a:schemeClr val="bg1"/>
                </a:solidFill>
                <a:latin typeface="Times New Roman" panose="02020603050405020304" pitchFamily="18" charset="0"/>
                <a:cs typeface="Times New Roman" panose="02020603050405020304" pitchFamily="18" charset="0"/>
              </a:rPr>
              <a:t>là</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nhà</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văn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có</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biệt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tài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về</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truyện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ngắn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Những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tác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phẩm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của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ông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có</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cốt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truyện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rất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đơn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giản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thường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sâu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vào</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thế</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giới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nội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tâm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của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nhân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vật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với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những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cảm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xúc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mong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manh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mơ</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hồ</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trong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cuộc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sống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thường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ngày</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Mỗi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truyện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ngắn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như</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một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bài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thơ</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trữ</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tình</a:t>
            </a:r>
            <a:r>
              <a:rPr lang="en-US" dirty="0">
                <a:solidFill>
                  <a:schemeClr val="bg1"/>
                </a:solidFill>
                <a:latin typeface="Times New Roman" panose="02020603050405020304" pitchFamily="18" charset="0"/>
                <a:cs typeface="Times New Roman" panose="02020603050405020304" pitchFamily="18" charset="0"/>
              </a:rPr>
              <a:t>…</a:t>
            </a:r>
          </a:p>
          <a:p>
            <a:pPr algn="just"/>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Tác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phẩm</a:t>
            </a:r>
            <a:r>
              <a:rPr lang="en-US" dirty="0">
                <a:solidFill>
                  <a:schemeClr val="bg1"/>
                </a:solidFill>
                <a:latin typeface="Times New Roman" panose="02020603050405020304" pitchFamily="18" charset="0"/>
                <a:cs typeface="Times New Roman" panose="02020603050405020304" pitchFamily="18" charset="0"/>
              </a:rPr>
              <a:t>: </a:t>
            </a:r>
            <a:r>
              <a:rPr lang="vi-VN" b="0" i="0" dirty="0">
                <a:solidFill>
                  <a:srgbClr val="333333"/>
                </a:solidFill>
                <a:effectLst/>
                <a:latin typeface="Roboto" panose="02000000000000000000" pitchFamily="2" charset="0"/>
              </a:rPr>
              <a:t> </a:t>
            </a:r>
            <a:r>
              <a:rPr lang="vi-VN" b="0" i="0" dirty="0">
                <a:solidFill>
                  <a:srgbClr val="333333"/>
                </a:solidFill>
                <a:effectLst/>
                <a:latin typeface="Times New Roman" panose="02020603050405020304" pitchFamily="18" charset="0"/>
                <a:cs typeface="Times New Roman" panose="02020603050405020304" pitchFamily="18" charset="0"/>
              </a:rPr>
              <a:t>Tác phẩm có lẽ được gợi lên từ những câu chuyện cảnh đời nơi phố huyện Cẩm Giàng, Hải Dương quê ngoại nhà văn với những kỉ niệm tuổi thơ.</a:t>
            </a:r>
            <a:r>
              <a:rPr lang="en-US" b="0" i="0" dirty="0">
                <a:solidFill>
                  <a:srgbClr val="333333"/>
                </a:solidFill>
                <a:effectLst/>
                <a:latin typeface="Times New Roman" panose="02020603050405020304" pitchFamily="18" charset="0"/>
                <a:cs typeface="Times New Roman" panose="02020603050405020304" pitchFamily="18" charset="0"/>
              </a:rPr>
              <a:t>, được </a:t>
            </a:r>
            <a:r>
              <a:rPr lang="vi-VN" b="0" i="0" dirty="0">
                <a:solidFill>
                  <a:srgbClr val="333333"/>
                </a:solidFill>
                <a:effectLst/>
                <a:latin typeface="Times New Roman" panose="02020603050405020304" pitchFamily="18" charset="0"/>
                <a:cs typeface="Times New Roman" panose="02020603050405020304" pitchFamily="18" charset="0"/>
              </a:rPr>
              <a:t>in trong tập </a:t>
            </a:r>
            <a:r>
              <a:rPr lang="vi-VN" b="1" i="1" dirty="0">
                <a:solidFill>
                  <a:srgbClr val="333333"/>
                </a:solidFill>
                <a:effectLst/>
                <a:latin typeface="Times New Roman" panose="02020603050405020304" pitchFamily="18" charset="0"/>
                <a:cs typeface="Times New Roman" panose="02020603050405020304" pitchFamily="18" charset="0"/>
              </a:rPr>
              <a:t>Nắng trong vườn </a:t>
            </a:r>
            <a:r>
              <a:rPr lang="vi-VN" b="0" i="0" dirty="0">
                <a:solidFill>
                  <a:srgbClr val="333333"/>
                </a:solidFill>
                <a:effectLst/>
                <a:latin typeface="Times New Roman" panose="02020603050405020304" pitchFamily="18" charset="0"/>
                <a:cs typeface="Times New Roman" panose="02020603050405020304" pitchFamily="18" charset="0"/>
              </a:rPr>
              <a:t>(1938).</a:t>
            </a:r>
            <a:endParaRPr lang="en-US" b="0" i="0" dirty="0">
              <a:solidFill>
                <a:srgbClr val="333333"/>
              </a:solidFill>
              <a:effectLst/>
              <a:latin typeface="Times New Roman" panose="02020603050405020304" pitchFamily="18" charset="0"/>
              <a:cs typeface="Times New Roman" panose="02020603050405020304" pitchFamily="18" charset="0"/>
            </a:endParaRPr>
          </a:p>
          <a:p>
            <a:pPr algn="just"/>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Trích</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đề</a:t>
            </a:r>
            <a:r>
              <a:rPr lang="en-US" b="0" i="0" dirty="0">
                <a:solidFill>
                  <a:srgbClr val="333333"/>
                </a:solidFill>
                <a:effectLst/>
                <a:latin typeface="Times New Roman" panose="02020603050405020304" pitchFamily="18" charset="0"/>
                <a:cs typeface="Times New Roman" panose="02020603050405020304" pitchFamily="18" charset="0"/>
              </a:rPr>
              <a:t>: </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tâm</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trạng</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của</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nhân</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vật</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Liên</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trong</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cảnh</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đợi</a:t>
            </a:r>
            <a:r>
              <a:rPr lang="en-US" sz="1800" dirty="0">
                <a:solidFill>
                  <a:schemeClr val="bg1"/>
                </a:solidFill>
                <a:latin typeface="Times New Roman" panose="02020603050405020304" pitchFamily="18" charset="0"/>
                <a:cs typeface="Times New Roman" panose="02020603050405020304" pitchFamily="18" charset="0"/>
              </a:rPr>
              <a:t> </a:t>
            </a:r>
            <a:r>
              <a:rPr lang="en-US" sz="1800" dirty="0" err="1">
                <a:solidFill>
                  <a:schemeClr val="bg1"/>
                </a:solidFill>
                <a:latin typeface="Times New Roman" panose="02020603050405020304" pitchFamily="18" charset="0"/>
                <a:cs typeface="Times New Roman" panose="02020603050405020304" pitchFamily="18" charset="0"/>
              </a:rPr>
              <a:t>tàu</a:t>
            </a:r>
            <a:endParaRPr lang="vi-VN" i="0" dirty="0">
              <a:solidFill>
                <a:srgbClr val="333333"/>
              </a:solidFill>
              <a:effectLst/>
              <a:latin typeface="Times New Roman" panose="02020603050405020304" pitchFamily="18" charset="0"/>
              <a:cs typeface="Times New Roman" panose="02020603050405020304" pitchFamily="18" charset="0"/>
            </a:endParaRPr>
          </a:p>
          <a:p>
            <a:pPr algn="just"/>
            <a:endParaRPr lang="en-US"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07DDB34-AA1F-4870-805B-BE2FB240F3CE}"/>
              </a:ext>
            </a:extLst>
          </p:cNvPr>
          <p:cNvSpPr txBox="1"/>
          <p:nvPr/>
        </p:nvSpPr>
        <p:spPr>
          <a:xfrm>
            <a:off x="2470242" y="3207225"/>
            <a:ext cx="2347415" cy="369332"/>
          </a:xfrm>
          <a:prstGeom prst="rect">
            <a:avLst/>
          </a:prstGeom>
          <a:noFill/>
        </p:spPr>
        <p:txBody>
          <a:bodyPr wrap="square" rtlCol="0">
            <a:spAutoFit/>
          </a:bodyPr>
          <a:lstStyle/>
          <a:p>
            <a:r>
              <a:rPr lang="en-US" b="1" dirty="0">
                <a:solidFill>
                  <a:schemeClr val="bg1"/>
                </a:solidFill>
                <a:latin typeface="Times New Roman" panose="02020603050405020304" pitchFamily="18" charset="0"/>
                <a:cs typeface="Times New Roman" panose="02020603050405020304" pitchFamily="18" charset="0"/>
              </a:rPr>
              <a:t>II. THÂN BÀI</a:t>
            </a:r>
          </a:p>
        </p:txBody>
      </p:sp>
      <p:sp>
        <p:nvSpPr>
          <p:cNvPr id="10" name="TextBox 9">
            <a:extLst>
              <a:ext uri="{FF2B5EF4-FFF2-40B4-BE49-F238E27FC236}">
                <a16:creationId xmlns:a16="http://schemas.microsoft.com/office/drawing/2014/main" id="{94792194-1851-4BA0-B1BF-BD029CF54BDA}"/>
              </a:ext>
            </a:extLst>
          </p:cNvPr>
          <p:cNvSpPr txBox="1"/>
          <p:nvPr/>
        </p:nvSpPr>
        <p:spPr>
          <a:xfrm>
            <a:off x="2565779" y="3553300"/>
            <a:ext cx="8720920" cy="1477328"/>
          </a:xfrm>
          <a:prstGeom prst="rect">
            <a:avLst/>
          </a:prstGeom>
          <a:noFill/>
        </p:spPr>
        <p:txBody>
          <a:bodyPr wrap="square" rtlCol="0">
            <a:spAutoFit/>
          </a:bodyPr>
          <a:lstStyle/>
          <a:p>
            <a:pPr marL="285750" indent="-285750">
              <a:buFontTx/>
              <a:buChar char="-"/>
            </a:pPr>
            <a:r>
              <a:rPr lang="en-US" dirty="0" err="1">
                <a:solidFill>
                  <a:schemeClr val="bg1"/>
                </a:solidFill>
                <a:latin typeface="Times New Roman" panose="02020603050405020304" pitchFamily="18" charset="0"/>
                <a:cs typeface="Times New Roman" panose="02020603050405020304" pitchFamily="18" charset="0"/>
              </a:rPr>
              <a:t>Hoàn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cảnh</a:t>
            </a:r>
            <a:r>
              <a:rPr lang="en-US" dirty="0">
                <a:solidFill>
                  <a:schemeClr val="bg1"/>
                </a:solidFill>
                <a:latin typeface="Times New Roman" panose="02020603050405020304" pitchFamily="18" charset="0"/>
                <a:cs typeface="Times New Roman" panose="02020603050405020304" pitchFamily="18" charset="0"/>
              </a:rPr>
              <a:t>: </a:t>
            </a:r>
          </a:p>
          <a:p>
            <a:r>
              <a:rPr lang="en-US" dirty="0">
                <a:solidFill>
                  <a:schemeClr val="bg1"/>
                </a:solidFill>
                <a:latin typeface="Times New Roman" panose="02020603050405020304" pitchFamily="18" charset="0"/>
                <a:cs typeface="Times New Roman" panose="02020603050405020304" pitchFamily="18" charset="0"/>
              </a:rPr>
              <a:t>+ Hai </a:t>
            </a:r>
            <a:r>
              <a:rPr lang="en-US" dirty="0" err="1">
                <a:solidFill>
                  <a:schemeClr val="bg1"/>
                </a:solidFill>
                <a:latin typeface="Times New Roman" panose="02020603050405020304" pitchFamily="18" charset="0"/>
                <a:cs typeface="Times New Roman" panose="02020603050405020304" pitchFamily="18" charset="0"/>
              </a:rPr>
              <a:t>chị</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em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Liên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từng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sống</a:t>
            </a:r>
            <a:r>
              <a:rPr lang="en-US" dirty="0">
                <a:solidFill>
                  <a:schemeClr val="bg1"/>
                </a:solidFill>
                <a:latin typeface="Times New Roman" panose="02020603050405020304" pitchFamily="18" charset="0"/>
                <a:cs typeface="Times New Roman" panose="02020603050405020304" pitchFamily="18" charset="0"/>
              </a:rPr>
              <a:t> ở </a:t>
            </a:r>
            <a:r>
              <a:rPr lang="en-US" dirty="0" err="1">
                <a:solidFill>
                  <a:schemeClr val="bg1"/>
                </a:solidFill>
                <a:latin typeface="Times New Roman" panose="02020603050405020304" pitchFamily="18" charset="0"/>
                <a:cs typeface="Times New Roman" panose="02020603050405020304" pitchFamily="18" charset="0"/>
              </a:rPr>
              <a:t>Hà</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Nôi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nhưng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vì</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đình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sút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cả</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đình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phải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về</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sống</a:t>
            </a:r>
            <a:r>
              <a:rPr lang="en-US" dirty="0">
                <a:solidFill>
                  <a:schemeClr val="bg1"/>
                </a:solidFill>
                <a:latin typeface="Times New Roman" panose="02020603050405020304" pitchFamily="18" charset="0"/>
                <a:cs typeface="Times New Roman" panose="02020603050405020304" pitchFamily="18" charset="0"/>
              </a:rPr>
              <a:t> ở </a:t>
            </a:r>
            <a:r>
              <a:rPr lang="en-US" dirty="0" err="1">
                <a:solidFill>
                  <a:schemeClr val="bg1"/>
                </a:solidFill>
                <a:latin typeface="Times New Roman" panose="02020603050405020304" pitchFamily="18" charset="0"/>
                <a:cs typeface="Times New Roman" panose="02020603050405020304" pitchFamily="18" charset="0"/>
              </a:rPr>
              <a:t>phố</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huyện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nghèo</a:t>
            </a:r>
            <a:endParaRPr lang="en-US" dirty="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Mẹ</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Liên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làm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công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việc</a:t>
            </a:r>
            <a:r>
              <a:rPr lang="en-US" dirty="0">
                <a:solidFill>
                  <a:schemeClr val="bg1"/>
                </a:solidFill>
                <a:latin typeface="Times New Roman" panose="02020603050405020304" pitchFamily="18" charset="0"/>
                <a:cs typeface="Times New Roman" panose="02020603050405020304" pitchFamily="18" charset="0"/>
              </a:rPr>
              <a:t> hang </a:t>
            </a:r>
            <a:r>
              <a:rPr lang="en-US" dirty="0" err="1">
                <a:solidFill>
                  <a:schemeClr val="bg1"/>
                </a:solidFill>
                <a:latin typeface="Times New Roman" panose="02020603050405020304" pitchFamily="18" charset="0"/>
                <a:cs typeface="Times New Roman" panose="02020603050405020304" pitchFamily="18" charset="0"/>
              </a:rPr>
              <a:t>xáo</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hằng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ngày</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hai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chị</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em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phụ</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mẹ</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trông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coi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cửa</a:t>
            </a:r>
            <a:r>
              <a:rPr lang="en-US" dirty="0">
                <a:solidFill>
                  <a:schemeClr val="bg1"/>
                </a:solidFill>
                <a:latin typeface="Times New Roman" panose="02020603050405020304" pitchFamily="18" charset="0"/>
                <a:cs typeface="Times New Roman" panose="02020603050405020304" pitchFamily="18" charset="0"/>
              </a:rPr>
              <a:t> hang </a:t>
            </a:r>
            <a:r>
              <a:rPr lang="en-US" dirty="0" err="1">
                <a:solidFill>
                  <a:schemeClr val="bg1"/>
                </a:solidFill>
                <a:latin typeface="Times New Roman" panose="02020603050405020304" pitchFamily="18" charset="0"/>
                <a:cs typeface="Times New Roman" panose="02020603050405020304" pitchFamily="18" charset="0"/>
              </a:rPr>
              <a:t>tạp</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hóa</a:t>
            </a:r>
            <a:r>
              <a:rPr lang="en-US" dirty="0">
                <a:solidFill>
                  <a:schemeClr val="bg1"/>
                </a:solidFill>
                <a:latin typeface="Times New Roman" panose="02020603050405020304" pitchFamily="18" charset="0"/>
                <a:cs typeface="Times New Roman" panose="02020603050405020304" pitchFamily="18" charset="0"/>
              </a:rPr>
              <a:t> …</a:t>
            </a:r>
          </a:p>
        </p:txBody>
      </p:sp>
      <p:sp>
        <p:nvSpPr>
          <p:cNvPr id="11" name="TextBox 10">
            <a:extLst>
              <a:ext uri="{FF2B5EF4-FFF2-40B4-BE49-F238E27FC236}">
                <a16:creationId xmlns:a16="http://schemas.microsoft.com/office/drawing/2014/main" id="{CBBBC1E3-D929-49FC-B177-3B68B4BC0D6F}"/>
              </a:ext>
            </a:extLst>
          </p:cNvPr>
          <p:cNvSpPr txBox="1"/>
          <p:nvPr/>
        </p:nvSpPr>
        <p:spPr>
          <a:xfrm>
            <a:off x="2565779" y="5036020"/>
            <a:ext cx="9085233" cy="2031325"/>
          </a:xfrm>
          <a:prstGeom prst="rect">
            <a:avLst/>
          </a:prstGeom>
          <a:noFill/>
        </p:spPr>
        <p:txBody>
          <a:bodyPr wrap="square" rtlCol="0">
            <a:spAutoFit/>
          </a:bodyPr>
          <a:lstStyle/>
          <a:p>
            <a:pPr marL="285750" indent="-285750">
              <a:buFontTx/>
              <a:buChar char="-"/>
            </a:pPr>
            <a:r>
              <a:rPr lang="en-US" dirty="0" err="1">
                <a:solidFill>
                  <a:schemeClr val="bg1"/>
                </a:solidFill>
                <a:latin typeface="Times New Roman" panose="02020603050405020304" pitchFamily="18" charset="0"/>
                <a:cs typeface="Times New Roman" panose="02020603050405020304" pitchFamily="18" charset="0"/>
              </a:rPr>
              <a:t>Tâm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trạng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của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Liên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lúc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đợi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tàu</a:t>
            </a:r>
            <a:r>
              <a:rPr lang="en-US" dirty="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Liên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là</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một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cô</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bé</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có</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tâm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hồn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nhạy</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cảm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tinh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tế</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giàu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lòng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yêu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thương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đối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với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những</a:t>
            </a:r>
            <a:r>
              <a:rPr lang="en-US" dirty="0">
                <a:solidFill>
                  <a:schemeClr val="bg1"/>
                </a:solidFill>
                <a:latin typeface="Times New Roman" panose="02020603050405020304" pitchFamily="18" charset="0"/>
                <a:cs typeface="Times New Roman" panose="02020603050405020304" pitchFamily="18" charset="0"/>
              </a:rPr>
              <a:t> </a:t>
            </a:r>
            <a:r>
              <a:rPr lang="en-US" i="1" dirty="0" err="1">
                <a:solidFill>
                  <a:schemeClr val="bg1"/>
                </a:solidFill>
                <a:latin typeface="Times New Roman" panose="02020603050405020304" pitchFamily="18" charset="0"/>
                <a:cs typeface="Times New Roman" panose="02020603050405020304" pitchFamily="18" charset="0"/>
              </a:rPr>
              <a:t>kiếp</a:t>
            </a:r>
            <a:r>
              <a:rPr lang="en-US" i="1" dirty="0">
                <a:solidFill>
                  <a:schemeClr val="bg1"/>
                </a:solidFill>
                <a:latin typeface="Times New Roman" panose="02020603050405020304" pitchFamily="18" charset="0"/>
                <a:cs typeface="Times New Roman" panose="02020603050405020304" pitchFamily="18" charset="0"/>
              </a:rPr>
              <a:t> </a:t>
            </a:r>
            <a:r>
              <a:rPr lang="en-US" i="1" dirty="0" err="1">
                <a:solidFill>
                  <a:schemeClr val="bg1"/>
                </a:solidFill>
                <a:latin typeface="Times New Roman" panose="02020603050405020304" pitchFamily="18" charset="0"/>
                <a:cs typeface="Times New Roman" panose="02020603050405020304" pitchFamily="18" charset="0"/>
              </a:rPr>
              <a:t>người</a:t>
            </a:r>
            <a:r>
              <a:rPr lang="en-US" i="1" dirty="0">
                <a:solidFill>
                  <a:schemeClr val="bg1"/>
                </a:solidFill>
                <a:latin typeface="Times New Roman" panose="02020603050405020304" pitchFamily="18" charset="0"/>
                <a:cs typeface="Times New Roman" panose="02020603050405020304" pitchFamily="18" charset="0"/>
              </a:rPr>
              <a:t> </a:t>
            </a:r>
            <a:r>
              <a:rPr lang="en-US" i="1" dirty="0" err="1">
                <a:solidFill>
                  <a:schemeClr val="bg1"/>
                </a:solidFill>
                <a:latin typeface="Times New Roman" panose="02020603050405020304" pitchFamily="18" charset="0"/>
                <a:cs typeface="Times New Roman" panose="02020603050405020304" pitchFamily="18" charset="0"/>
              </a:rPr>
              <a:t>tàn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phố</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huyện</a:t>
            </a:r>
            <a:r>
              <a:rPr lang="en-US" dirty="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Việc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đợi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chuyến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tàu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đi</a:t>
            </a:r>
            <a:r>
              <a:rPr lang="en-US" dirty="0">
                <a:solidFill>
                  <a:schemeClr val="bg1"/>
                </a:solidFill>
                <a:latin typeface="Times New Roman" panose="02020603050405020304" pitchFamily="18" charset="0"/>
                <a:cs typeface="Times New Roman" panose="02020603050405020304" pitchFamily="18" charset="0"/>
              </a:rPr>
              <a:t> qua </a:t>
            </a:r>
            <a:r>
              <a:rPr lang="en-US" dirty="0" err="1">
                <a:solidFill>
                  <a:schemeClr val="bg1"/>
                </a:solidFill>
                <a:latin typeface="Times New Roman" panose="02020603050405020304" pitchFamily="18" charset="0"/>
                <a:cs typeface="Times New Roman" panose="02020603050405020304" pitchFamily="18" charset="0"/>
              </a:rPr>
              <a:t>phố</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huyện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mỗi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đêm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đã</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trở</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thành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một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niềm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mong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đợi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một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cầu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không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thể</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thiếu</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trong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cuộc</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sống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hằng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ngày</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của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chị</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em</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Liên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cũng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như</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những</a:t>
            </a:r>
            <a:r>
              <a:rPr lang="en-US" dirty="0">
                <a:solidFill>
                  <a:schemeClr val="bg1"/>
                </a:solidFill>
                <a:latin typeface="Times New Roman" panose="02020603050405020304" pitchFamily="18" charset="0"/>
                <a:cs typeface="Times New Roman" panose="02020603050405020304" pitchFamily="18" charset="0"/>
              </a:rPr>
              <a:t> con </a:t>
            </a:r>
            <a:r>
              <a:rPr lang="en-US" dirty="0" err="1">
                <a:solidFill>
                  <a:schemeClr val="bg1"/>
                </a:solidFill>
                <a:latin typeface="Times New Roman" panose="02020603050405020304" pitchFamily="18" charset="0"/>
                <a:cs typeface="Times New Roman" panose="02020603050405020304" pitchFamily="18" charset="0"/>
              </a:rPr>
              <a:t>người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trên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phố</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huyện</a:t>
            </a:r>
            <a:r>
              <a:rPr lang="en-US" dirty="0">
                <a:solidFill>
                  <a:schemeClr val="bg1"/>
                </a:solidFill>
                <a:latin typeface="Times New Roman" panose="02020603050405020304" pitchFamily="18" charset="0"/>
                <a:cs typeface="Times New Roman" panose="02020603050405020304" pitchFamily="18" charset="0"/>
              </a:rPr>
              <a:t>.</a:t>
            </a:r>
          </a:p>
          <a:p>
            <a:pPr algn="just"/>
            <a:r>
              <a:rPr lang="vi-VN" b="0" i="0" dirty="0">
                <a:solidFill>
                  <a:srgbClr val="333333"/>
                </a:solidFill>
                <a:effectLst/>
                <a:latin typeface="Times New Roman" panose="02020603050405020304" pitchFamily="18" charset="0"/>
                <a:cs typeface="Times New Roman" panose="02020603050405020304" pitchFamily="18" charset="0"/>
              </a:rPr>
              <a:t> </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84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5">
            <a:extLst>
              <a:ext uri="{FF2B5EF4-FFF2-40B4-BE49-F238E27FC236}">
                <a16:creationId xmlns:a16="http://schemas.microsoft.com/office/drawing/2014/main" id="{EF1279DD-71C3-469E-BE2D-74636F4A5470}"/>
              </a:ext>
            </a:extLst>
          </p:cNvPr>
          <p:cNvPicPr>
            <a:picLocks noChangeAspect="1"/>
          </p:cNvPicPr>
          <p:nvPr/>
        </p:nvPicPr>
        <p:blipFill rotWithShape="1">
          <a:blip r:embed="rId2">
            <a:extLst>
              <a:ext uri="{28A0092B-C50C-407E-A947-70E740481C1C}">
                <a14:useLocalDpi xmlns:a14="http://schemas.microsoft.com/office/drawing/2010/main" val="0"/>
              </a:ext>
            </a:extLst>
          </a:blip>
          <a:srcRect l="14298" r="-3" b="-3"/>
          <a:stretch/>
        </p:blipFill>
        <p:spPr bwMode="auto">
          <a:xfrm>
            <a:off x="163774" y="1924334"/>
            <a:ext cx="2156346" cy="260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C8DE693-7DB2-422C-AD5F-80561BB392DE}"/>
              </a:ext>
            </a:extLst>
          </p:cNvPr>
          <p:cNvSpPr/>
          <p:nvPr/>
        </p:nvSpPr>
        <p:spPr>
          <a:xfrm>
            <a:off x="2320120" y="0"/>
            <a:ext cx="9330892" cy="6858000"/>
          </a:xfrm>
          <a:prstGeom prst="rect">
            <a:avLst/>
          </a:prstGeom>
        </p:spPr>
        <p:style>
          <a:lnRef idx="2">
            <a:schemeClr val="accent1"/>
          </a:lnRef>
          <a:fillRef idx="1">
            <a:schemeClr val="lt1"/>
          </a:fillRef>
          <a:effectRef idx="0">
            <a:schemeClr val="accent1"/>
          </a:effectRef>
          <a:fontRef idx="minor">
            <a:schemeClr val="dk1"/>
          </a:fontRef>
        </p:style>
        <p:txBody>
          <a:bodyPr vert="horz" lIns="0" tIns="0" rIns="0" bIns="0" rtlCol="0" anchor="t" anchorCtr="0">
            <a:normAutofit/>
          </a:bodyPr>
          <a:lstStyle/>
          <a:p>
            <a:pPr marL="0" marR="0" lvl="0" indent="0" algn="l" defTabSz="914400" rtl="0" eaLnBrk="1" fontAlgn="auto" latinLnBrk="0" hangingPunct="1">
              <a:lnSpc>
                <a:spcPct val="125000"/>
              </a:lnSpc>
              <a:spcBef>
                <a:spcPts val="0"/>
              </a:spcBef>
              <a:spcAft>
                <a:spcPts val="600"/>
              </a:spcAft>
              <a:buClr>
                <a:srgbClr val="D34817">
                  <a:lumMod val="60000"/>
                  <a:lumOff val="40000"/>
                </a:srgbClr>
              </a:buClr>
              <a:buSzTx/>
              <a:buFontTx/>
              <a:buNone/>
              <a:tabLst/>
              <a:defRPr/>
            </a:pPr>
            <a:endParaRPr kumimoji="0" lang="en-US" sz="2000" b="0" i="0" u="none" strike="noStrike" kern="1200" cap="none" spc="0" normalizeH="0" baseline="0" noProof="0" dirty="0">
              <a:ln w="22225">
                <a:solidFill>
                  <a:srgbClr val="A68D65"/>
                </a:solidFill>
                <a:prstDash val="solid"/>
              </a:ln>
              <a:solidFill>
                <a:prstClr val="white">
                  <a:alpha val="70000"/>
                </a:prstClr>
              </a:solidFill>
              <a:effectLst/>
              <a:uLnTx/>
              <a:uFillTx/>
              <a:latin typeface="Avenir Next LT Pro Light"/>
              <a:ea typeface="+mn-ea"/>
              <a:cs typeface="+mn-cs"/>
            </a:endParaRPr>
          </a:p>
        </p:txBody>
      </p:sp>
      <p:sp>
        <p:nvSpPr>
          <p:cNvPr id="3" name="TextBox 2">
            <a:extLst>
              <a:ext uri="{FF2B5EF4-FFF2-40B4-BE49-F238E27FC236}">
                <a16:creationId xmlns:a16="http://schemas.microsoft.com/office/drawing/2014/main" id="{689F8C77-38CF-4B8F-8E27-E42D8795852D}"/>
              </a:ext>
            </a:extLst>
          </p:cNvPr>
          <p:cNvSpPr txBox="1"/>
          <p:nvPr/>
        </p:nvSpPr>
        <p:spPr>
          <a:xfrm>
            <a:off x="5636525" y="2975212"/>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Light"/>
              <a:ea typeface="+mn-ea"/>
              <a:cs typeface="+mn-cs"/>
            </a:endParaRPr>
          </a:p>
        </p:txBody>
      </p:sp>
      <p:sp>
        <p:nvSpPr>
          <p:cNvPr id="5" name="TextBox 4">
            <a:extLst>
              <a:ext uri="{FF2B5EF4-FFF2-40B4-BE49-F238E27FC236}">
                <a16:creationId xmlns:a16="http://schemas.microsoft.com/office/drawing/2014/main" id="{788B6220-7DB7-402E-B351-5417CFD59EA2}"/>
              </a:ext>
            </a:extLst>
          </p:cNvPr>
          <p:cNvSpPr txBox="1"/>
          <p:nvPr/>
        </p:nvSpPr>
        <p:spPr>
          <a:xfrm>
            <a:off x="2538484" y="464024"/>
            <a:ext cx="2988859" cy="1760561"/>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FF9FD2E9-B84E-4169-8360-8D59ABACD67D}"/>
              </a:ext>
            </a:extLst>
          </p:cNvPr>
          <p:cNvSpPr txBox="1"/>
          <p:nvPr/>
        </p:nvSpPr>
        <p:spPr>
          <a:xfrm>
            <a:off x="2402002" y="286601"/>
            <a:ext cx="8962403" cy="5355312"/>
          </a:xfrm>
          <a:prstGeom prst="rect">
            <a:avLst/>
          </a:prstGeom>
          <a:noFill/>
        </p:spPr>
        <p:txBody>
          <a:bodyPr wrap="square" rtlCol="0">
            <a:spAutoFit/>
          </a:bodyPr>
          <a:lstStyle/>
          <a:p>
            <a:pPr algn="just"/>
            <a:r>
              <a:rPr lang="vi-VN" b="0" i="0" dirty="0">
                <a:solidFill>
                  <a:srgbClr val="333333"/>
                </a:solidFill>
                <a:effectLst/>
                <a:latin typeface="Times New Roman" panose="02020603050405020304" pitchFamily="18" charset="0"/>
                <a:cs typeface="Times New Roman" panose="02020603050405020304" pitchFamily="18" charset="0"/>
              </a:rPr>
              <a:t>Con tàu mang đến một thế giới khác:</a:t>
            </a:r>
          </a:p>
          <a:p>
            <a:pPr algn="just"/>
            <a:r>
              <a:rPr lang="vi-VN" b="0" i="0" dirty="0">
                <a:solidFill>
                  <a:srgbClr val="333333"/>
                </a:solidFill>
                <a:effectLst/>
                <a:latin typeface="Times New Roman" panose="02020603050405020304" pitchFamily="18" charset="0"/>
                <a:cs typeface="Times New Roman" panose="02020603050405020304" pitchFamily="18" charset="0"/>
              </a:rPr>
              <a:t>+ Nó như con thoi ánh sáng xuyên thủng màn đêm phố huyện, đem lại ánh sáng xa lạ, rực rỡ chốn thị thành, át đi ánh sáng mờ ảo, yếu ớt của phố huyện.</a:t>
            </a:r>
          </a:p>
          <a:p>
            <a:pPr algn="just"/>
            <a:r>
              <a:rPr lang="vi-VN" b="0" i="0" dirty="0">
                <a:solidFill>
                  <a:srgbClr val="333333"/>
                </a:solidFill>
                <a:effectLst/>
                <a:latin typeface="Times New Roman" panose="02020603050405020304" pitchFamily="18" charset="0"/>
                <a:cs typeface="Times New Roman" panose="02020603050405020304" pitchFamily="18" charset="0"/>
              </a:rPr>
              <a:t>+ Âm thanh của còi tàu, bánh xe rít trên đường ray và tiếng ồn ào của hành khách át đi buồn tẻ, đơn điệu phố huyện.</a:t>
            </a:r>
            <a:endParaRPr lang="en-US" b="0" i="0" dirty="0">
              <a:solidFill>
                <a:srgbClr val="333333"/>
              </a:solidFill>
              <a:effectLst/>
              <a:latin typeface="Times New Roman" panose="02020603050405020304" pitchFamily="18" charset="0"/>
              <a:cs typeface="Times New Roman" panose="02020603050405020304" pitchFamily="18" charset="0"/>
            </a:endParaRPr>
          </a:p>
          <a:p>
            <a:pPr algn="just"/>
            <a:r>
              <a:rPr lang="vi-VN" b="0" i="0" dirty="0">
                <a:solidFill>
                  <a:srgbClr val="333333"/>
                </a:solidFill>
                <a:effectLst/>
                <a:latin typeface="Times New Roman" panose="02020603050405020304" pitchFamily="18" charset="0"/>
                <a:cs typeface="Times New Roman" panose="02020603050405020304" pitchFamily="18" charset="0"/>
              </a:rPr>
              <a:t>+ Nó là thói quen, là niềm vui, là sự chờ đợi.</a:t>
            </a:r>
          </a:p>
          <a:p>
            <a:pPr algn="just"/>
            <a:r>
              <a:rPr lang="vi-VN" b="0" i="0" dirty="0">
                <a:solidFill>
                  <a:srgbClr val="333333"/>
                </a:solidFill>
                <a:effectLst/>
                <a:latin typeface="Times New Roman" panose="02020603050405020304" pitchFamily="18" charset="0"/>
                <a:cs typeface="Times New Roman" panose="02020603050405020304" pitchFamily="18" charset="0"/>
              </a:rPr>
              <a:t>→ Trở thành nhu cầu thiết yếu như cơm ăn, nước uống hàng ngày cho đời sống tinh thần người dân phố huyện.</a:t>
            </a:r>
          </a:p>
          <a:p>
            <a:pPr algn="just"/>
            <a:r>
              <a:rPr lang="vi-VN" b="0" i="0" dirty="0">
                <a:solidFill>
                  <a:srgbClr val="333333"/>
                </a:solidFill>
                <a:effectLst/>
                <a:latin typeface="Times New Roman" panose="02020603050405020304" pitchFamily="18" charset="0"/>
                <a:cs typeface="Times New Roman" panose="02020603050405020304" pitchFamily="18" charset="0"/>
              </a:rPr>
              <a:t>- Chị em Liên đợi tàu không phải vì mục đích là có khách mua hàng mà vì:</a:t>
            </a:r>
          </a:p>
          <a:p>
            <a:pPr algn="just"/>
            <a:r>
              <a:rPr lang="vi-VN" b="0" i="0" dirty="0">
                <a:solidFill>
                  <a:srgbClr val="333333"/>
                </a:solidFill>
                <a:effectLst/>
                <a:latin typeface="Times New Roman" panose="02020603050405020304" pitchFamily="18" charset="0"/>
                <a:cs typeface="Times New Roman" panose="02020603050405020304" pitchFamily="18" charset="0"/>
              </a:rPr>
              <a:t>+ Nhìn thấy cái gì đó khác cuộc sống hàng ngày: mạnh mẽ, rực rỡ ánh sáng, giàu sang.</a:t>
            </a:r>
            <a:endParaRPr lang="en-US" b="0" i="0" dirty="0">
              <a:solidFill>
                <a:srgbClr val="333333"/>
              </a:solidFill>
              <a:effectLst/>
              <a:latin typeface="Times New Roman" panose="02020603050405020304" pitchFamily="18" charset="0"/>
              <a:cs typeface="Times New Roman" panose="02020603050405020304" pitchFamily="18" charset="0"/>
            </a:endParaRPr>
          </a:p>
          <a:p>
            <a:pPr algn="just"/>
            <a:r>
              <a:rPr lang="vi-VN" b="0" i="0" dirty="0">
                <a:solidFill>
                  <a:srgbClr val="333333"/>
                </a:solidFill>
                <a:effectLst/>
                <a:latin typeface="Times New Roman" panose="02020603050405020304" pitchFamily="18" charset="0"/>
                <a:cs typeface="Times New Roman" panose="02020603050405020304" pitchFamily="18" charset="0"/>
              </a:rPr>
              <a:t>+ Niềm say mê.</a:t>
            </a:r>
          </a:p>
          <a:p>
            <a:pPr algn="just"/>
            <a:r>
              <a:rPr lang="vi-VN" b="0" i="0" dirty="0">
                <a:solidFill>
                  <a:srgbClr val="333333"/>
                </a:solidFill>
                <a:effectLst/>
                <a:latin typeface="Times New Roman" panose="02020603050405020304" pitchFamily="18" charset="0"/>
                <a:cs typeface="Times New Roman" panose="02020603050405020304" pitchFamily="18" charset="0"/>
              </a:rPr>
              <a:t>+ Mang đến thế giới kỷ niệm về Hà Nội.</a:t>
            </a:r>
          </a:p>
          <a:p>
            <a:pPr algn="just"/>
            <a:r>
              <a:rPr lang="vi-VN" b="0" i="0" dirty="0">
                <a:solidFill>
                  <a:srgbClr val="333333"/>
                </a:solidFill>
                <a:effectLst/>
                <a:latin typeface="Times New Roman" panose="02020603050405020304" pitchFamily="18" charset="0"/>
                <a:cs typeface="Times New Roman" panose="02020603050405020304" pitchFamily="18" charset="0"/>
              </a:rPr>
              <a:t>⇒ Đánh thức kỷ niệm về Hà Nội đẹp đẽ thiết tha.</a:t>
            </a:r>
          </a:p>
          <a:p>
            <a:pPr marL="285750" indent="-285750" algn="just">
              <a:buFontTx/>
              <a:buChar char="-"/>
            </a:pPr>
            <a:r>
              <a:rPr lang="vi-VN" b="0" i="0" dirty="0">
                <a:solidFill>
                  <a:srgbClr val="333333"/>
                </a:solidFill>
                <a:effectLst/>
                <a:latin typeface="Times New Roman" panose="02020603050405020304" pitchFamily="18" charset="0"/>
                <a:cs typeface="Times New Roman" panose="02020603050405020304" pitchFamily="18" charset="0"/>
              </a:rPr>
              <a:t>Nhìn tàu là hành động thỏa mãn thị giác, tư tưởng → nhìn thấy rõ hơn, sâu hơn sự tù túng, ngưng đọng của cuộc sống.</a:t>
            </a:r>
            <a:endParaRPr lang="en-US" b="0" i="0" dirty="0">
              <a:solidFill>
                <a:srgbClr val="333333"/>
              </a:solidFill>
              <a:effectLst/>
              <a:latin typeface="Times New Roman" panose="02020603050405020304" pitchFamily="18" charset="0"/>
              <a:cs typeface="Times New Roman" panose="02020603050405020304" pitchFamily="18" charset="0"/>
            </a:endParaRPr>
          </a:p>
          <a:p>
            <a:pPr marL="285750" indent="-285750" algn="just">
              <a:buFontTx/>
              <a:buChar char="-"/>
            </a:pPr>
            <a:r>
              <a:rPr lang="en-US" b="0" i="0" dirty="0" err="1">
                <a:solidFill>
                  <a:srgbClr val="333333"/>
                </a:solidFill>
                <a:effectLst/>
                <a:latin typeface="Times New Roman" panose="02020603050405020304" pitchFamily="18" charset="0"/>
                <a:cs typeface="Times New Roman" panose="02020603050405020304" pitchFamily="18" charset="0"/>
              </a:rPr>
              <a:t>Nghể</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thuật</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phân</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tích</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tâm</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lí</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nhân</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vật</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tinh</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tế</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đi</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sâu</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vào</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từng</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khoảnh</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khắc</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trong</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tâm</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hồn</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của</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nhân</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vật</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truyện</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giàu</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chất</a:t>
            </a:r>
            <a:r>
              <a:rPr lang="en-US" b="0" i="0" dirty="0">
                <a:solidFill>
                  <a:srgbClr val="333333"/>
                </a:solidFill>
                <a:effectLst/>
                <a:latin typeface="Times New Roman" panose="02020603050405020304" pitchFamily="18" charset="0"/>
                <a:cs typeface="Times New Roman" panose="02020603050405020304" pitchFamily="18" charset="0"/>
              </a:rPr>
              <a:t> </a:t>
            </a:r>
            <a:r>
              <a:rPr lang="en-US" b="0" i="0" dirty="0" err="1">
                <a:solidFill>
                  <a:srgbClr val="333333"/>
                </a:solidFill>
                <a:effectLst/>
                <a:latin typeface="Times New Roman" panose="02020603050405020304" pitchFamily="18" charset="0"/>
                <a:cs typeface="Times New Roman" panose="02020603050405020304" pitchFamily="18" charset="0"/>
              </a:rPr>
              <a:t>thơ</a:t>
            </a:r>
            <a:r>
              <a:rPr lang="en-US" b="0" i="0" dirty="0">
                <a:solidFill>
                  <a:srgbClr val="333333"/>
                </a:solidFill>
                <a:effectLst/>
                <a:latin typeface="Times New Roman" panose="02020603050405020304" pitchFamily="18" charset="0"/>
                <a:cs typeface="Times New Roman" panose="02020603050405020304" pitchFamily="18" charset="0"/>
              </a:rPr>
              <a:t>…</a:t>
            </a:r>
            <a:endParaRPr lang="vi-VN" b="0" i="0" dirty="0">
              <a:solidFill>
                <a:srgbClr val="333333"/>
              </a:solidFill>
              <a:effectLst/>
              <a:latin typeface="Times New Roman" panose="02020603050405020304" pitchFamily="18" charset="0"/>
              <a:cs typeface="Times New Roman" panose="02020603050405020304" pitchFamily="18" charset="0"/>
            </a:endParaRPr>
          </a:p>
          <a:p>
            <a:pPr algn="just"/>
            <a:endParaRPr lang="vi-VN" b="0" i="0" dirty="0">
              <a:solidFill>
                <a:srgbClr val="333333"/>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7968BC3-D86B-42F2-B704-55D5BAC30B14}"/>
              </a:ext>
            </a:extLst>
          </p:cNvPr>
          <p:cNvSpPr txBox="1"/>
          <p:nvPr/>
        </p:nvSpPr>
        <p:spPr>
          <a:xfrm>
            <a:off x="2538484" y="5199792"/>
            <a:ext cx="8543498" cy="646331"/>
          </a:xfrm>
          <a:prstGeom prst="rect">
            <a:avLst/>
          </a:prstGeom>
          <a:noFill/>
        </p:spPr>
        <p:txBody>
          <a:bodyPr wrap="square" rtlCol="0">
            <a:spAutoFit/>
          </a:bodyPr>
          <a:lstStyle/>
          <a:p>
            <a:r>
              <a:rPr lang="en-US" b="1" dirty="0">
                <a:solidFill>
                  <a:schemeClr val="bg1"/>
                </a:solidFill>
                <a:latin typeface="Times New Roman" panose="02020603050405020304" pitchFamily="18" charset="0"/>
                <a:cs typeface="Times New Roman" panose="02020603050405020304" pitchFamily="18" charset="0"/>
              </a:rPr>
              <a:t>III. KẾT BÀI</a:t>
            </a:r>
          </a:p>
          <a:p>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Khẳng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định</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lại</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những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giá</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trị</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nội</a:t>
            </a:r>
            <a:r>
              <a:rPr lang="en-US" dirty="0">
                <a:solidFill>
                  <a:schemeClr val="bg1"/>
                </a:solidFill>
                <a:latin typeface="Times New Roman" panose="02020603050405020304" pitchFamily="18" charset="0"/>
                <a:cs typeface="Times New Roman" panose="02020603050405020304" pitchFamily="18" charset="0"/>
              </a:rPr>
              <a:t> dung </a:t>
            </a:r>
            <a:r>
              <a:rPr lang="en-US" dirty="0" err="1">
                <a:solidFill>
                  <a:schemeClr val="bg1"/>
                </a:solidFill>
                <a:latin typeface="Times New Roman" panose="02020603050405020304" pitchFamily="18" charset="0"/>
                <a:cs typeface="Times New Roman" panose="02020603050405020304" pitchFamily="18" charset="0"/>
              </a:rPr>
              <a:t>và</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nghệ</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thuật</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của</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đoạn</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trích</a:t>
            </a:r>
            <a:r>
              <a:rPr lang="en-US"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0131560"/>
      </p:ext>
    </p:extLst>
  </p:cSld>
  <p:clrMapOvr>
    <a:masterClrMapping/>
  </p:clrMapOvr>
</p:sld>
</file>

<file path=ppt/theme/theme1.xml><?xml version="1.0" encoding="utf-8"?>
<a:theme xmlns:a="http://schemas.openxmlformats.org/drawingml/2006/main" name="RegattaVTI">
  <a:themeElements>
    <a:clrScheme name="Regatta Yellow">
      <a:dk1>
        <a:sysClr val="windowText" lastClr="000000"/>
      </a:dk1>
      <a:lt1>
        <a:sysClr val="window" lastClr="FFFFFF"/>
      </a:lt1>
      <a:dk2>
        <a:srgbClr val="181C30"/>
      </a:dk2>
      <a:lt2>
        <a:srgbClr val="C8E1F4"/>
      </a:lt2>
      <a:accent1>
        <a:srgbClr val="217ED3"/>
      </a:accent1>
      <a:accent2>
        <a:srgbClr val="B92525"/>
      </a:accent2>
      <a:accent3>
        <a:srgbClr val="18558C"/>
      </a:accent3>
      <a:accent4>
        <a:srgbClr val="1D8B35"/>
      </a:accent4>
      <a:accent5>
        <a:srgbClr val="EA75AA"/>
      </a:accent5>
      <a:accent6>
        <a:srgbClr val="F5A700"/>
      </a:accent6>
      <a:hlink>
        <a:srgbClr val="DB0000"/>
      </a:hlink>
      <a:folHlink>
        <a:srgbClr val="066BB6"/>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ppt/theme/theme2.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64</TotalTime>
  <Words>1734</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vt:i4>
      </vt:variant>
    </vt:vector>
  </HeadingPairs>
  <TitlesOfParts>
    <vt:vector size="17" baseType="lpstr">
      <vt:lpstr>Arial</vt:lpstr>
      <vt:lpstr>Avenir Next LT Pro Light</vt:lpstr>
      <vt:lpstr>Calibri</vt:lpstr>
      <vt:lpstr>Roboto</vt:lpstr>
      <vt:lpstr>Rockwell Nova Light</vt:lpstr>
      <vt:lpstr>Times New Roman</vt:lpstr>
      <vt:lpstr>Walbaum Display</vt:lpstr>
      <vt:lpstr>Wingdings</vt:lpstr>
      <vt:lpstr>RegattaVTI</vt:lpstr>
      <vt:lpstr>LeafVTI</vt:lpstr>
      <vt:lpstr>ÔN TẬP HỌC KÌ 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HỌC KÌ I</dc:title>
  <dc:creator>phatngtan76@gmail.com</dc:creator>
  <cp:lastModifiedBy>phatngtan76@gmail.com</cp:lastModifiedBy>
  <cp:revision>19</cp:revision>
  <dcterms:created xsi:type="dcterms:W3CDTF">2021-12-10T08:54:51Z</dcterms:created>
  <dcterms:modified xsi:type="dcterms:W3CDTF">2021-12-10T09:59:16Z</dcterms:modified>
</cp:coreProperties>
</file>